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Fira Sans Extra Condensed Medium"/>
      <p:regular r:id="rId26"/>
      <p:bold r:id="rId27"/>
      <p:italic r:id="rId28"/>
      <p:boldItalic r:id="rId29"/>
    </p:embeddedFont>
    <p:embeddedFont>
      <p:font typeface="Raleway Light"/>
      <p:regular r:id="rId30"/>
      <p:bold r:id="rId31"/>
      <p:italic r:id="rId32"/>
      <p:boldItalic r:id="rId33"/>
    </p:embeddedFont>
    <p:embeddedFont>
      <p:font typeface="Open Sans SemiBold"/>
      <p:regular r:id="rId34"/>
      <p:bold r:id="rId35"/>
      <p:italic r:id="rId36"/>
      <p:boldItalic r:id="rId37"/>
    </p:embeddedFont>
    <p:embeddedFont>
      <p:font typeface="Open Sans ExtraBold"/>
      <p:bold r:id="rId38"/>
      <p:boldItalic r:id="rId39"/>
    </p:embeddedFont>
    <p:embeddedFont>
      <p:font typeface="Dosis ExtraLight"/>
      <p:regular r:id="rId40"/>
      <p:bold r:id="rId41"/>
    </p:embeddedFont>
    <p:embeddedFont>
      <p:font typeface="Open Sans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6" roundtripDataSignature="AMtx7mi+ZeHYqiYYMWM2aMLi1sUBqyNT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osisExtraLight-regular.fntdata"/><Relationship Id="rId20" Type="http://schemas.openxmlformats.org/officeDocument/2006/relationships/slide" Target="slides/slide14.xml"/><Relationship Id="rId42" Type="http://schemas.openxmlformats.org/officeDocument/2006/relationships/font" Target="fonts/OpenSans-regular.fntdata"/><Relationship Id="rId41" Type="http://schemas.openxmlformats.org/officeDocument/2006/relationships/font" Target="fonts/DosisExtraLight-bold.fntdata"/><Relationship Id="rId22" Type="http://schemas.openxmlformats.org/officeDocument/2006/relationships/font" Target="fonts/Roboto-regular.fntdata"/><Relationship Id="rId44" Type="http://schemas.openxmlformats.org/officeDocument/2006/relationships/font" Target="fonts/OpenSans-italic.fntdata"/><Relationship Id="rId21" Type="http://schemas.openxmlformats.org/officeDocument/2006/relationships/slide" Target="slides/slide15.xml"/><Relationship Id="rId43" Type="http://schemas.openxmlformats.org/officeDocument/2006/relationships/font" Target="fonts/OpenSans-bold.fntdata"/><Relationship Id="rId24" Type="http://schemas.openxmlformats.org/officeDocument/2006/relationships/font" Target="fonts/Roboto-italic.fntdata"/><Relationship Id="rId46" Type="http://customschemas.google.com/relationships/presentationmetadata" Target="metadata"/><Relationship Id="rId23" Type="http://schemas.openxmlformats.org/officeDocument/2006/relationships/font" Target="fonts/Roboto-bold.fntdata"/><Relationship Id="rId45" Type="http://schemas.openxmlformats.org/officeDocument/2006/relationships/font" Target="fonts/OpenSans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FiraSansExtraCondensedMedium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FiraSansExtraCondensedMedium-italic.fntdata"/><Relationship Id="rId27" Type="http://schemas.openxmlformats.org/officeDocument/2006/relationships/font" Target="fonts/FiraSansExtraCondensedMedium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FiraSansExtraCondensed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Light-bold.fntdata"/><Relationship Id="rId30" Type="http://schemas.openxmlformats.org/officeDocument/2006/relationships/font" Target="fonts/RalewayLight-regular.fntdata"/><Relationship Id="rId11" Type="http://schemas.openxmlformats.org/officeDocument/2006/relationships/slide" Target="slides/slide5.xml"/><Relationship Id="rId33" Type="http://schemas.openxmlformats.org/officeDocument/2006/relationships/font" Target="fonts/RalewayLight-boldItalic.fntdata"/><Relationship Id="rId10" Type="http://schemas.openxmlformats.org/officeDocument/2006/relationships/slide" Target="slides/slide4.xml"/><Relationship Id="rId32" Type="http://schemas.openxmlformats.org/officeDocument/2006/relationships/font" Target="fonts/RalewayLight-italic.fntdata"/><Relationship Id="rId13" Type="http://schemas.openxmlformats.org/officeDocument/2006/relationships/slide" Target="slides/slide7.xml"/><Relationship Id="rId35" Type="http://schemas.openxmlformats.org/officeDocument/2006/relationships/font" Target="fonts/OpenSansSemiBold-bold.fntdata"/><Relationship Id="rId12" Type="http://schemas.openxmlformats.org/officeDocument/2006/relationships/slide" Target="slides/slide6.xml"/><Relationship Id="rId34" Type="http://schemas.openxmlformats.org/officeDocument/2006/relationships/font" Target="fonts/OpenSansSemiBold-regular.fntdata"/><Relationship Id="rId15" Type="http://schemas.openxmlformats.org/officeDocument/2006/relationships/slide" Target="slides/slide9.xml"/><Relationship Id="rId37" Type="http://schemas.openxmlformats.org/officeDocument/2006/relationships/font" Target="fonts/OpenSansSemiBold-boldItalic.fntdata"/><Relationship Id="rId14" Type="http://schemas.openxmlformats.org/officeDocument/2006/relationships/slide" Target="slides/slide8.xml"/><Relationship Id="rId36" Type="http://schemas.openxmlformats.org/officeDocument/2006/relationships/font" Target="fonts/OpenSansSemiBold-italic.fntdata"/><Relationship Id="rId17" Type="http://schemas.openxmlformats.org/officeDocument/2006/relationships/slide" Target="slides/slide11.xml"/><Relationship Id="rId39" Type="http://schemas.openxmlformats.org/officeDocument/2006/relationships/font" Target="fonts/OpenSansExtraBold-boldItalic.fntdata"/><Relationship Id="rId16" Type="http://schemas.openxmlformats.org/officeDocument/2006/relationships/slide" Target="slides/slide10.xml"/><Relationship Id="rId38" Type="http://schemas.openxmlformats.org/officeDocument/2006/relationships/font" Target="fonts/OpenSansExtraBold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3"/>
          <p:cNvSpPr txBox="1"/>
          <p:nvPr>
            <p:ph type="ctrTitle"/>
          </p:nvPr>
        </p:nvSpPr>
        <p:spPr>
          <a:xfrm>
            <a:off x="588917" y="286433"/>
            <a:ext cx="5422800" cy="2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" type="subTitle"/>
          </p:nvPr>
        </p:nvSpPr>
        <p:spPr>
          <a:xfrm>
            <a:off x="1687867" y="2864333"/>
            <a:ext cx="3224800" cy="6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3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3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1" name="Google Shape;81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ctrTitle"/>
          </p:nvPr>
        </p:nvSpPr>
        <p:spPr>
          <a:xfrm>
            <a:off x="4411133" y="2708235"/>
            <a:ext cx="5577200" cy="6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6575133" y="3267801"/>
            <a:ext cx="34132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/>
        </p:txBody>
      </p:sp>
      <p:sp>
        <p:nvSpPr>
          <p:cNvPr id="18" name="Google Shape;18;p24"/>
          <p:cNvSpPr txBox="1"/>
          <p:nvPr>
            <p:ph idx="2" type="title"/>
          </p:nvPr>
        </p:nvSpPr>
        <p:spPr>
          <a:xfrm>
            <a:off x="7000733" y="1057833"/>
            <a:ext cx="29876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12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idx="1" type="body"/>
          </p:nvPr>
        </p:nvSpPr>
        <p:spPr>
          <a:xfrm>
            <a:off x="822200" y="2136748"/>
            <a:ext cx="4479200" cy="3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2133"/>
            </a:lvl1pPr>
            <a:lvl2pPr indent="-33020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type="title"/>
          </p:nvPr>
        </p:nvSpPr>
        <p:spPr>
          <a:xfrm>
            <a:off x="803933" y="458867"/>
            <a:ext cx="5090000" cy="11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picture">
  <p:cSld name="Big pictur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 txBox="1"/>
          <p:nvPr>
            <p:ph type="title"/>
          </p:nvPr>
        </p:nvSpPr>
        <p:spPr>
          <a:xfrm>
            <a:off x="823764" y="4025933"/>
            <a:ext cx="3699600" cy="20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9"/>
          <p:cNvSpPr txBox="1"/>
          <p:nvPr>
            <p:ph type="ctrTitle"/>
          </p:nvPr>
        </p:nvSpPr>
        <p:spPr>
          <a:xfrm flipH="1">
            <a:off x="6616833" y="2207433"/>
            <a:ext cx="4746400" cy="17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6" name="Google Shape;26;p39"/>
          <p:cNvSpPr txBox="1"/>
          <p:nvPr>
            <p:ph idx="1" type="subTitle"/>
          </p:nvPr>
        </p:nvSpPr>
        <p:spPr>
          <a:xfrm flipH="1">
            <a:off x="8254833" y="3818667"/>
            <a:ext cx="3108400" cy="11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ackground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8" name="Google Shape;3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b="0" i="0" sz="2400" u="none" cap="none" strike="noStrik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b="0" i="0" sz="2400" u="none" cap="none" strike="noStrik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b="0" i="0" sz="2400" u="none" cap="none" strike="noStrik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b="0" i="0" sz="2400" u="none" cap="none" strike="noStrik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b="0" i="0" sz="2400" u="none" cap="none" strike="noStrik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b="0" i="0" sz="2400" u="none" cap="none" strike="noStrik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b="0" i="0" sz="2400" u="none" cap="none" strike="noStrik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b="0" i="0" sz="2400" u="none" cap="none" strike="noStrik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b="0" i="0" sz="2400" u="none" cap="none" strike="noStrik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Light"/>
              <a:buChar char="●"/>
              <a:defRPr b="0" i="0" sz="1800" u="none" cap="none" strike="noStrik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Light"/>
              <a:buChar char="○"/>
              <a:defRPr b="0" i="0" sz="1867" u="none" cap="none" strike="noStrik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■"/>
              <a:defRPr b="0" i="0" sz="1200" u="none" cap="none" strike="noStrik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●"/>
              <a:defRPr b="0" i="0" sz="1200" u="none" cap="none" strike="noStrik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○"/>
              <a:defRPr b="0" i="0" sz="1200" u="none" cap="none" strike="noStrik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■"/>
              <a:defRPr b="0" i="0" sz="1200" u="none" cap="none" strike="noStrik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●"/>
              <a:defRPr b="0" i="0" sz="1200" u="none" cap="none" strike="noStrik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○"/>
              <a:defRPr b="0" i="0" sz="1200" u="none" cap="none" strike="noStrik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aleway Light"/>
              <a:buChar char="■"/>
              <a:defRPr b="0" i="0" sz="1200" u="none" cap="none" strike="noStrik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965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/>
          <p:nvPr>
            <p:ph type="ctrTitle"/>
          </p:nvPr>
        </p:nvSpPr>
        <p:spPr>
          <a:xfrm>
            <a:off x="2829465" y="2032752"/>
            <a:ext cx="8690100" cy="13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s-ES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Posicionamiento de marca en entornos digitales</a:t>
            </a:r>
            <a:endParaRPr/>
          </a:p>
        </p:txBody>
      </p:sp>
      <p:pic>
        <p:nvPicPr>
          <p:cNvPr id="109" name="Google Shape;10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818363" y="-2476773"/>
            <a:ext cx="11611431" cy="11192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1"/>
          <p:cNvCxnSpPr/>
          <p:nvPr/>
        </p:nvCxnSpPr>
        <p:spPr>
          <a:xfrm rot="10800000">
            <a:off x="4238101" y="5564319"/>
            <a:ext cx="7953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" name="Google Shape;111;p1"/>
          <p:cNvSpPr txBox="1"/>
          <p:nvPr/>
        </p:nvSpPr>
        <p:spPr>
          <a:xfrm>
            <a:off x="7548114" y="4799583"/>
            <a:ext cx="39714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57188" lvl="0" marL="60958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788"/>
              </a:buClr>
              <a:buSzPts val="2800"/>
              <a:buFont typeface="Raleway Light"/>
              <a:buNone/>
            </a:pPr>
            <a:r>
              <a:rPr b="1" i="0" lang="es-ES" sz="3200" u="none" cap="none" strike="noStrike">
                <a:solidFill>
                  <a:srgbClr val="F5FBF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Katia Sánchez</a:t>
            </a:r>
            <a:endParaRPr/>
          </a:p>
        </p:txBody>
      </p:sp>
      <p:pic>
        <p:nvPicPr>
          <p:cNvPr id="112" name="Google Shape;1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34905" y="421787"/>
            <a:ext cx="1924944" cy="52648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 txBox="1"/>
          <p:nvPr/>
        </p:nvSpPr>
        <p:spPr>
          <a:xfrm>
            <a:off x="4125114" y="5532935"/>
            <a:ext cx="7394400" cy="1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57188" lvl="0" marL="60958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788"/>
              </a:buClr>
              <a:buSzPts val="2800"/>
              <a:buFont typeface="Raleway Light"/>
              <a:buNone/>
            </a:pPr>
            <a:r>
              <a:rPr b="1" i="0" lang="es-ES" sz="2133" u="none" cap="none" strike="noStrike">
                <a:solidFill>
                  <a:srgbClr val="F5FBFB"/>
                </a:solidFill>
                <a:latin typeface="Raleway Light"/>
                <a:ea typeface="Raleway Light"/>
                <a:cs typeface="Raleway Light"/>
                <a:sym typeface="Raleway Light"/>
              </a:rPr>
              <a:t>Fundadora y CEO de La Penúltima Casa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78195" y="-3515059"/>
            <a:ext cx="15985068" cy="1540802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5"/>
          <p:cNvSpPr/>
          <p:nvPr/>
        </p:nvSpPr>
        <p:spPr>
          <a:xfrm>
            <a:off x="3842328" y="1909080"/>
            <a:ext cx="785304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¿Cómo dominar todas las plataformas?</a:t>
            </a:r>
            <a:endParaRPr/>
          </a:p>
        </p:txBody>
      </p:sp>
      <p:sp>
        <p:nvSpPr>
          <p:cNvPr id="218" name="Google Shape;218;p15"/>
          <p:cNvSpPr txBox="1"/>
          <p:nvPr>
            <p:ph type="ctrTitle"/>
          </p:nvPr>
        </p:nvSpPr>
        <p:spPr>
          <a:xfrm>
            <a:off x="5063083" y="710654"/>
            <a:ext cx="6346823" cy="837891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3200"/>
              <a:buFont typeface="Open Sans SemiBold"/>
              <a:buNone/>
            </a:pPr>
            <a:r>
              <a:rPr lang="es-ES" sz="3200">
                <a:solidFill>
                  <a:srgbClr val="00396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Domina las redes sociales</a:t>
            </a:r>
            <a:endParaRPr b="1" sz="3200">
              <a:solidFill>
                <a:srgbClr val="00396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19" name="Google Shape;21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6115" y="193444"/>
            <a:ext cx="1125885" cy="30116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5"/>
          <p:cNvSpPr/>
          <p:nvPr/>
        </p:nvSpPr>
        <p:spPr>
          <a:xfrm>
            <a:off x="3842328" y="2341671"/>
            <a:ext cx="1564545" cy="2269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Instagram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Facebook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YouTube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LinkedIn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endParaRPr/>
          </a:p>
          <a:p>
            <a:pPr indent="-1841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396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15"/>
          <p:cNvSpPr/>
          <p:nvPr/>
        </p:nvSpPr>
        <p:spPr>
          <a:xfrm>
            <a:off x="6299199" y="2358289"/>
            <a:ext cx="237375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Explora plataformas digitales diferentes: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blogs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newsletters</a:t>
            </a:r>
            <a:endParaRPr sz="1600">
              <a:solidFill>
                <a:srgbClr val="0039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podcast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Telegram</a:t>
            </a:r>
            <a:endParaRPr/>
          </a:p>
        </p:txBody>
      </p:sp>
      <p:sp>
        <p:nvSpPr>
          <p:cNvPr id="222" name="Google Shape;222;p15"/>
          <p:cNvSpPr/>
          <p:nvPr/>
        </p:nvSpPr>
        <p:spPr>
          <a:xfrm>
            <a:off x="3842328" y="4610367"/>
            <a:ext cx="8192654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Calibri"/>
              <a:buAutoNum type="arabicPeriod"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Si eres una marca pequeña: CM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Calibri"/>
              <a:buAutoNum type="arabicPeriod"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Si tienes una estructura empresarial: Área de comunicación y marketing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Calibri"/>
              <a:buAutoNum type="arabicPeriod"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En todos los casos, para acciones de impacto contrata una agencia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       especializada en comunicación / marketing digital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78195" y="-3515059"/>
            <a:ext cx="15985068" cy="1540802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6"/>
          <p:cNvSpPr/>
          <p:nvPr/>
        </p:nvSpPr>
        <p:spPr>
          <a:xfrm>
            <a:off x="3842328" y="1909080"/>
            <a:ext cx="785304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¿Con quién?</a:t>
            </a:r>
            <a:endParaRPr/>
          </a:p>
        </p:txBody>
      </p:sp>
      <p:sp>
        <p:nvSpPr>
          <p:cNvPr id="229" name="Google Shape;229;p16"/>
          <p:cNvSpPr txBox="1"/>
          <p:nvPr>
            <p:ph type="ctrTitle"/>
          </p:nvPr>
        </p:nvSpPr>
        <p:spPr>
          <a:xfrm>
            <a:off x="5063083" y="710654"/>
            <a:ext cx="6346823" cy="837891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3200"/>
              <a:buFont typeface="Open Sans SemiBold"/>
              <a:buNone/>
            </a:pPr>
            <a:r>
              <a:rPr lang="es-ES" sz="3200">
                <a:solidFill>
                  <a:srgbClr val="00396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Genera alianzas</a:t>
            </a:r>
            <a:endParaRPr b="1" sz="3200">
              <a:solidFill>
                <a:srgbClr val="00396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30" name="Google Shape;23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6115" y="193444"/>
            <a:ext cx="1125885" cy="301163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6"/>
          <p:cNvSpPr/>
          <p:nvPr/>
        </p:nvSpPr>
        <p:spPr>
          <a:xfrm>
            <a:off x="3842328" y="2178689"/>
            <a:ext cx="7149522" cy="1530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Otras marcas del sector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Otras marcas de productos / servicios complementarios al tuyo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Expertos del ámbito</a:t>
            </a:r>
            <a:endParaRPr/>
          </a:p>
          <a:p>
            <a:pPr indent="-1841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396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16"/>
          <p:cNvSpPr/>
          <p:nvPr/>
        </p:nvSpPr>
        <p:spPr>
          <a:xfrm>
            <a:off x="3918528" y="3702749"/>
            <a:ext cx="785304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¿Para hacer qué?</a:t>
            </a:r>
            <a:endParaRPr/>
          </a:p>
        </p:txBody>
      </p:sp>
      <p:sp>
        <p:nvSpPr>
          <p:cNvPr id="233" name="Google Shape;233;p16"/>
          <p:cNvSpPr/>
          <p:nvPr/>
        </p:nvSpPr>
        <p:spPr>
          <a:xfrm>
            <a:off x="3918528" y="3925421"/>
            <a:ext cx="7149522" cy="1530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Eventos, espacios de reunión online, chats de voz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Publicaciones colaborativas en redes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Series audiovisuales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Productos/servicios conjuntos</a:t>
            </a:r>
            <a:endParaRPr/>
          </a:p>
        </p:txBody>
      </p:sp>
      <p:sp>
        <p:nvSpPr>
          <p:cNvPr id="234" name="Google Shape;234;p16"/>
          <p:cNvSpPr/>
          <p:nvPr/>
        </p:nvSpPr>
        <p:spPr>
          <a:xfrm>
            <a:off x="7702537" y="5866103"/>
            <a:ext cx="78530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P/¿Puedes hacer sorteos?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R/ Sí, pero no es creativo ni memorable.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78195" y="-3515059"/>
            <a:ext cx="15985068" cy="1540802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7"/>
          <p:cNvSpPr/>
          <p:nvPr/>
        </p:nvSpPr>
        <p:spPr>
          <a:xfrm>
            <a:off x="3842328" y="1909080"/>
            <a:ext cx="785304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¿Quiénes son las personas influyentes?</a:t>
            </a:r>
            <a:endParaRPr/>
          </a:p>
        </p:txBody>
      </p:sp>
      <p:sp>
        <p:nvSpPr>
          <p:cNvPr id="241" name="Google Shape;241;p17"/>
          <p:cNvSpPr txBox="1"/>
          <p:nvPr>
            <p:ph type="ctrTitle"/>
          </p:nvPr>
        </p:nvSpPr>
        <p:spPr>
          <a:xfrm>
            <a:off x="5063083" y="710654"/>
            <a:ext cx="6346823" cy="837891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3200"/>
              <a:buFont typeface="Open Sans SemiBold"/>
              <a:buNone/>
            </a:pPr>
            <a:r>
              <a:rPr lang="es-ES" sz="3200">
                <a:solidFill>
                  <a:srgbClr val="00396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Aprovecha los canales de personas influyentes</a:t>
            </a:r>
            <a:endParaRPr b="1" sz="3200">
              <a:solidFill>
                <a:srgbClr val="00396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42" name="Google Shape;24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6115" y="193444"/>
            <a:ext cx="1125885" cy="30116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7"/>
          <p:cNvSpPr/>
          <p:nvPr/>
        </p:nvSpPr>
        <p:spPr>
          <a:xfrm>
            <a:off x="3842328" y="2178689"/>
            <a:ext cx="7149522" cy="1161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Influencers con valores similares a tu marca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Creadores de contenido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Expertos y personas reconocidas por tus audiencias</a:t>
            </a:r>
            <a:endParaRPr/>
          </a:p>
        </p:txBody>
      </p:sp>
      <p:sp>
        <p:nvSpPr>
          <p:cNvPr id="244" name="Google Shape;244;p17"/>
          <p:cNvSpPr/>
          <p:nvPr/>
        </p:nvSpPr>
        <p:spPr>
          <a:xfrm>
            <a:off x="3918528" y="3702749"/>
            <a:ext cx="785304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¿Qué hacer con ellos?</a:t>
            </a:r>
            <a:endParaRPr/>
          </a:p>
        </p:txBody>
      </p:sp>
      <p:sp>
        <p:nvSpPr>
          <p:cNvPr id="245" name="Google Shape;245;p17"/>
          <p:cNvSpPr/>
          <p:nvPr/>
        </p:nvSpPr>
        <p:spPr>
          <a:xfrm>
            <a:off x="3918528" y="3925421"/>
            <a:ext cx="7149522" cy="791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Acciones puntuales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Colaboraciones a medio y largo plazo</a:t>
            </a:r>
            <a:endParaRPr/>
          </a:p>
        </p:txBody>
      </p:sp>
      <p:sp>
        <p:nvSpPr>
          <p:cNvPr id="246" name="Google Shape;246;p17"/>
          <p:cNvSpPr/>
          <p:nvPr/>
        </p:nvSpPr>
        <p:spPr>
          <a:xfrm>
            <a:off x="3918528" y="4979437"/>
            <a:ext cx="785304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¿Para qué?</a:t>
            </a:r>
            <a:endParaRPr/>
          </a:p>
        </p:txBody>
      </p:sp>
      <p:sp>
        <p:nvSpPr>
          <p:cNvPr id="247" name="Google Shape;247;p17"/>
          <p:cNvSpPr/>
          <p:nvPr/>
        </p:nvSpPr>
        <p:spPr>
          <a:xfrm>
            <a:off x="3918528" y="5202109"/>
            <a:ext cx="6616122" cy="791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Alcanzarás personas a las que tu marca por sí sola no puede llegar con sus canales.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78195" y="-3515059"/>
            <a:ext cx="15985068" cy="1540802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8"/>
          <p:cNvSpPr/>
          <p:nvPr/>
        </p:nvSpPr>
        <p:spPr>
          <a:xfrm>
            <a:off x="3842328" y="1909080"/>
            <a:ext cx="78530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El posicionamiento que las personas tendrán de tu marca es un solo, generado por sus experiencias online y offline.</a:t>
            </a:r>
            <a:endParaRPr/>
          </a:p>
        </p:txBody>
      </p:sp>
      <p:sp>
        <p:nvSpPr>
          <p:cNvPr id="254" name="Google Shape;254;p18"/>
          <p:cNvSpPr txBox="1"/>
          <p:nvPr>
            <p:ph type="ctrTitle"/>
          </p:nvPr>
        </p:nvSpPr>
        <p:spPr>
          <a:xfrm>
            <a:off x="5063083" y="710654"/>
            <a:ext cx="6346823" cy="837891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3200"/>
              <a:buFont typeface="Open Sans SemiBold"/>
              <a:buNone/>
            </a:pPr>
            <a:r>
              <a:rPr lang="es-ES" sz="3200">
                <a:solidFill>
                  <a:srgbClr val="00396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Estrategias de comunicación holísticas</a:t>
            </a:r>
            <a:endParaRPr b="1" sz="3200">
              <a:solidFill>
                <a:srgbClr val="00396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55" name="Google Shape;25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6115" y="193444"/>
            <a:ext cx="1125885" cy="30116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8"/>
          <p:cNvSpPr/>
          <p:nvPr/>
        </p:nvSpPr>
        <p:spPr>
          <a:xfrm>
            <a:off x="3918528" y="2854390"/>
            <a:ext cx="785304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Por eso:</a:t>
            </a:r>
            <a:endParaRPr/>
          </a:p>
        </p:txBody>
      </p:sp>
      <p:sp>
        <p:nvSpPr>
          <p:cNvPr id="257" name="Google Shape;257;p18"/>
          <p:cNvSpPr/>
          <p:nvPr/>
        </p:nvSpPr>
        <p:spPr>
          <a:xfrm>
            <a:off x="3918528" y="3077062"/>
            <a:ext cx="7149522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define acciones fuera de las redes sociales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busca espacios físicos como evento de networking y donde puedas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      interactuar con otras personas y marcas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muestra</a:t>
            </a: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 tu marca en los medios de comunicación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crea acciones de alto impacto cada cierto tiempo: aniversarios,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      campañas, lanzamientos…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965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78195" y="-3515059"/>
            <a:ext cx="15985068" cy="1540802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9"/>
          <p:cNvSpPr txBox="1"/>
          <p:nvPr>
            <p:ph type="ctrTitle"/>
          </p:nvPr>
        </p:nvSpPr>
        <p:spPr>
          <a:xfrm>
            <a:off x="4824082" y="435647"/>
            <a:ext cx="7036309" cy="837891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sz="3733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Resumiendo…</a:t>
            </a:r>
            <a:endParaRPr b="1" sz="3733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64" name="Google Shape;26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6115" y="193444"/>
            <a:ext cx="1125885" cy="30116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9"/>
          <p:cNvSpPr/>
          <p:nvPr/>
        </p:nvSpPr>
        <p:spPr>
          <a:xfrm>
            <a:off x="4914146" y="1515741"/>
            <a:ext cx="6644697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Posicionar la marca es un trabajo a tiempo completo.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 basta con hacer una buena acción, sino que vale más la consistencia en la comunicación y el marketing de la marca.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Podemos aprender sobre canales y su funcionamiento específico. Por ejemplo, Instagram. Pero eso no debe reemplazar a una persona o equipo en el área.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 diseño es comunicación. Una visualidad coherente es necesaria para posicionar tu marca.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Sal de la típica publicación en redes igual que todo el mundo: para posicionarse hay que diferenciarse. Sé creativo.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Invierte. Ley de los recursos. Sin los fondos adecuados, ninguna idea despegará del suelo.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Colabora, mezcla, relaciónate, compite, innova, equivócate y vuelve a empezar.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491934" y="-3665813"/>
            <a:ext cx="15985068" cy="1540802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1"/>
          <p:cNvSpPr/>
          <p:nvPr/>
        </p:nvSpPr>
        <p:spPr>
          <a:xfrm>
            <a:off x="-814096" y="2383972"/>
            <a:ext cx="13152339" cy="2090057"/>
          </a:xfrm>
          <a:prstGeom prst="rect">
            <a:avLst/>
          </a:prstGeom>
          <a:solidFill>
            <a:srgbClr val="0039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5FB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1"/>
          <p:cNvSpPr txBox="1"/>
          <p:nvPr>
            <p:ph type="title"/>
          </p:nvPr>
        </p:nvSpPr>
        <p:spPr>
          <a:xfrm>
            <a:off x="3896480" y="2580249"/>
            <a:ext cx="5059021" cy="1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E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MUCHAS GRACIAS</a:t>
            </a:r>
            <a:endParaRPr/>
          </a:p>
        </p:txBody>
      </p:sp>
      <p:pic>
        <p:nvPicPr>
          <p:cNvPr id="273" name="Google Shape;27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5390" y="3173986"/>
            <a:ext cx="3480090" cy="4267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21"/>
          <p:cNvCxnSpPr/>
          <p:nvPr/>
        </p:nvCxnSpPr>
        <p:spPr>
          <a:xfrm>
            <a:off x="4026978" y="2851329"/>
            <a:ext cx="0" cy="105664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5" name="Google Shape;275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91705" y="3443169"/>
            <a:ext cx="2418000" cy="4321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21"/>
          <p:cNvGrpSpPr/>
          <p:nvPr/>
        </p:nvGrpSpPr>
        <p:grpSpPr>
          <a:xfrm>
            <a:off x="9156501" y="3483324"/>
            <a:ext cx="253763" cy="245413"/>
            <a:chOff x="5228890" y="3235428"/>
            <a:chExt cx="344091" cy="332768"/>
          </a:xfrm>
        </p:grpSpPr>
        <p:sp>
          <p:nvSpPr>
            <p:cNvPr id="277" name="Google Shape;277;p21"/>
            <p:cNvSpPr/>
            <p:nvPr/>
          </p:nvSpPr>
          <p:spPr>
            <a:xfrm>
              <a:off x="5228890" y="3261701"/>
              <a:ext cx="316741" cy="306495"/>
            </a:xfrm>
            <a:custGeom>
              <a:rect b="b" l="l" r="r" t="t"/>
              <a:pathLst>
                <a:path extrusionOk="0" h="11666" w="12056">
                  <a:moveTo>
                    <a:pt x="2817" y="0"/>
                  </a:moveTo>
                  <a:lnTo>
                    <a:pt x="1866" y="493"/>
                  </a:lnTo>
                  <a:lnTo>
                    <a:pt x="1603" y="631"/>
                  </a:lnTo>
                  <a:cubicBezTo>
                    <a:pt x="458" y="1221"/>
                    <a:pt x="1" y="2629"/>
                    <a:pt x="576" y="3787"/>
                  </a:cubicBezTo>
                  <a:cubicBezTo>
                    <a:pt x="1339" y="5320"/>
                    <a:pt x="6708" y="10654"/>
                    <a:pt x="8255" y="11417"/>
                  </a:cubicBezTo>
                  <a:cubicBezTo>
                    <a:pt x="8594" y="11586"/>
                    <a:pt x="8955" y="11666"/>
                    <a:pt x="9310" y="11666"/>
                  </a:cubicBezTo>
                  <a:cubicBezTo>
                    <a:pt x="10167" y="11666"/>
                    <a:pt x="10993" y="11202"/>
                    <a:pt x="11424" y="10398"/>
                  </a:cubicBezTo>
                  <a:lnTo>
                    <a:pt x="11556" y="10134"/>
                  </a:lnTo>
                  <a:lnTo>
                    <a:pt x="12056" y="9191"/>
                  </a:lnTo>
                  <a:lnTo>
                    <a:pt x="9323" y="7672"/>
                  </a:lnTo>
                  <a:lnTo>
                    <a:pt x="9080" y="8261"/>
                  </a:lnTo>
                  <a:cubicBezTo>
                    <a:pt x="9032" y="8372"/>
                    <a:pt x="8962" y="8476"/>
                    <a:pt x="8886" y="8566"/>
                  </a:cubicBezTo>
                  <a:cubicBezTo>
                    <a:pt x="8666" y="8815"/>
                    <a:pt x="8358" y="8943"/>
                    <a:pt x="8048" y="8943"/>
                  </a:cubicBezTo>
                  <a:cubicBezTo>
                    <a:pt x="7820" y="8943"/>
                    <a:pt x="7591" y="8874"/>
                    <a:pt x="7395" y="8733"/>
                  </a:cubicBezTo>
                  <a:cubicBezTo>
                    <a:pt x="7124" y="8539"/>
                    <a:pt x="3469" y="4904"/>
                    <a:pt x="3274" y="4634"/>
                  </a:cubicBezTo>
                  <a:cubicBezTo>
                    <a:pt x="2858" y="4051"/>
                    <a:pt x="3087" y="3233"/>
                    <a:pt x="3753" y="2962"/>
                  </a:cubicBezTo>
                  <a:lnTo>
                    <a:pt x="4343" y="2719"/>
                  </a:lnTo>
                  <a:lnTo>
                    <a:pt x="281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1"/>
            <p:cNvSpPr/>
            <p:nvPr/>
          </p:nvSpPr>
          <p:spPr>
            <a:xfrm>
              <a:off x="5277731" y="3261701"/>
              <a:ext cx="65261" cy="82942"/>
            </a:xfrm>
            <a:custGeom>
              <a:rect b="b" l="l" r="r" t="t"/>
              <a:pathLst>
                <a:path extrusionOk="0" h="3157" w="2484">
                  <a:moveTo>
                    <a:pt x="951" y="0"/>
                  </a:moveTo>
                  <a:lnTo>
                    <a:pt x="0" y="493"/>
                  </a:lnTo>
                  <a:lnTo>
                    <a:pt x="1582" y="3156"/>
                  </a:lnTo>
                  <a:cubicBezTo>
                    <a:pt x="1672" y="3073"/>
                    <a:pt x="1776" y="3011"/>
                    <a:pt x="1894" y="2962"/>
                  </a:cubicBezTo>
                  <a:lnTo>
                    <a:pt x="2484" y="2719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1"/>
            <p:cNvSpPr/>
            <p:nvPr/>
          </p:nvSpPr>
          <p:spPr>
            <a:xfrm>
              <a:off x="5462137" y="3463053"/>
              <a:ext cx="83494" cy="64893"/>
            </a:xfrm>
            <a:custGeom>
              <a:rect b="b" l="l" r="r" t="t"/>
              <a:pathLst>
                <a:path extrusionOk="0" h="2470" w="3178">
                  <a:moveTo>
                    <a:pt x="445" y="1"/>
                  </a:moveTo>
                  <a:lnTo>
                    <a:pt x="195" y="590"/>
                  </a:lnTo>
                  <a:cubicBezTo>
                    <a:pt x="147" y="708"/>
                    <a:pt x="84" y="812"/>
                    <a:pt x="1" y="902"/>
                  </a:cubicBezTo>
                  <a:lnTo>
                    <a:pt x="2678" y="2470"/>
                  </a:lnTo>
                  <a:lnTo>
                    <a:pt x="3178" y="1527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1"/>
            <p:cNvSpPr/>
            <p:nvPr/>
          </p:nvSpPr>
          <p:spPr>
            <a:xfrm>
              <a:off x="5286663" y="3235428"/>
              <a:ext cx="90771" cy="111973"/>
            </a:xfrm>
            <a:custGeom>
              <a:rect b="b" l="l" r="r" t="t"/>
              <a:pathLst>
                <a:path extrusionOk="0" h="4262" w="3455">
                  <a:moveTo>
                    <a:pt x="1287" y="1"/>
                  </a:moveTo>
                  <a:cubicBezTo>
                    <a:pt x="1243" y="1"/>
                    <a:pt x="1199" y="12"/>
                    <a:pt x="1159" y="36"/>
                  </a:cubicBezTo>
                  <a:lnTo>
                    <a:pt x="160" y="619"/>
                  </a:lnTo>
                  <a:cubicBezTo>
                    <a:pt x="35" y="695"/>
                    <a:pt x="0" y="848"/>
                    <a:pt x="70" y="966"/>
                  </a:cubicBezTo>
                  <a:lnTo>
                    <a:pt x="1949" y="4142"/>
                  </a:lnTo>
                  <a:cubicBezTo>
                    <a:pt x="1999" y="4220"/>
                    <a:pt x="2082" y="4261"/>
                    <a:pt x="2166" y="4261"/>
                  </a:cubicBezTo>
                  <a:cubicBezTo>
                    <a:pt x="2211" y="4261"/>
                    <a:pt x="2256" y="4250"/>
                    <a:pt x="2296" y="4226"/>
                  </a:cubicBezTo>
                  <a:lnTo>
                    <a:pt x="3295" y="3643"/>
                  </a:lnTo>
                  <a:cubicBezTo>
                    <a:pt x="3413" y="3574"/>
                    <a:pt x="3455" y="3414"/>
                    <a:pt x="3385" y="3296"/>
                  </a:cubicBezTo>
                  <a:lnTo>
                    <a:pt x="1506" y="126"/>
                  </a:lnTo>
                  <a:cubicBezTo>
                    <a:pt x="1455" y="44"/>
                    <a:pt x="1372" y="1"/>
                    <a:pt x="128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1"/>
            <p:cNvSpPr/>
            <p:nvPr/>
          </p:nvSpPr>
          <p:spPr>
            <a:xfrm>
              <a:off x="5458328" y="3429740"/>
              <a:ext cx="114653" cy="88486"/>
            </a:xfrm>
            <a:custGeom>
              <a:rect b="b" l="l" r="r" t="t"/>
              <a:pathLst>
                <a:path extrusionOk="0" h="3368" w="4364">
                  <a:moveTo>
                    <a:pt x="884" y="0"/>
                  </a:moveTo>
                  <a:cubicBezTo>
                    <a:pt x="797" y="0"/>
                    <a:pt x="713" y="45"/>
                    <a:pt x="666" y="124"/>
                  </a:cubicBezTo>
                  <a:lnTo>
                    <a:pt x="77" y="1116"/>
                  </a:lnTo>
                  <a:cubicBezTo>
                    <a:pt x="0" y="1234"/>
                    <a:pt x="42" y="1394"/>
                    <a:pt x="160" y="1463"/>
                  </a:cubicBezTo>
                  <a:lnTo>
                    <a:pt x="3350" y="3329"/>
                  </a:lnTo>
                  <a:cubicBezTo>
                    <a:pt x="3393" y="3355"/>
                    <a:pt x="3440" y="3367"/>
                    <a:pt x="3485" y="3367"/>
                  </a:cubicBezTo>
                  <a:cubicBezTo>
                    <a:pt x="3571" y="3367"/>
                    <a:pt x="3652" y="3323"/>
                    <a:pt x="3697" y="3246"/>
                  </a:cubicBezTo>
                  <a:lnTo>
                    <a:pt x="4287" y="2254"/>
                  </a:lnTo>
                  <a:cubicBezTo>
                    <a:pt x="4363" y="2136"/>
                    <a:pt x="4321" y="1976"/>
                    <a:pt x="4204" y="1907"/>
                  </a:cubicBezTo>
                  <a:lnTo>
                    <a:pt x="1013" y="34"/>
                  </a:lnTo>
                  <a:cubicBezTo>
                    <a:pt x="972" y="11"/>
                    <a:pt x="928" y="0"/>
                    <a:pt x="88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21"/>
          <p:cNvGrpSpPr/>
          <p:nvPr/>
        </p:nvGrpSpPr>
        <p:grpSpPr>
          <a:xfrm>
            <a:off x="9184324" y="3017328"/>
            <a:ext cx="239638" cy="256437"/>
            <a:chOff x="6894856" y="3227074"/>
            <a:chExt cx="324938" cy="347716"/>
          </a:xfrm>
        </p:grpSpPr>
        <p:sp>
          <p:nvSpPr>
            <p:cNvPr id="283" name="Google Shape;283;p21"/>
            <p:cNvSpPr/>
            <p:nvPr/>
          </p:nvSpPr>
          <p:spPr>
            <a:xfrm>
              <a:off x="6898849" y="3377589"/>
              <a:ext cx="316925" cy="43770"/>
            </a:xfrm>
            <a:custGeom>
              <a:rect b="b" l="l" r="r" t="t"/>
              <a:pathLst>
                <a:path extrusionOk="0" h="1666" w="12063">
                  <a:moveTo>
                    <a:pt x="8" y="1"/>
                  </a:moveTo>
                  <a:lnTo>
                    <a:pt x="1" y="1665"/>
                  </a:lnTo>
                  <a:lnTo>
                    <a:pt x="12063" y="1665"/>
                  </a:lnTo>
                  <a:lnTo>
                    <a:pt x="12056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1"/>
            <p:cNvSpPr/>
            <p:nvPr/>
          </p:nvSpPr>
          <p:spPr>
            <a:xfrm>
              <a:off x="6996346" y="3227074"/>
              <a:ext cx="128867" cy="61977"/>
            </a:xfrm>
            <a:custGeom>
              <a:rect b="b" l="l" r="r" t="t"/>
              <a:pathLst>
                <a:path extrusionOk="0" h="2359" w="4905">
                  <a:moveTo>
                    <a:pt x="2453" y="0"/>
                  </a:moveTo>
                  <a:cubicBezTo>
                    <a:pt x="2399" y="0"/>
                    <a:pt x="2345" y="21"/>
                    <a:pt x="2303" y="63"/>
                  </a:cubicBezTo>
                  <a:lnTo>
                    <a:pt x="999" y="1360"/>
                  </a:lnTo>
                  <a:lnTo>
                    <a:pt x="1" y="2359"/>
                  </a:lnTo>
                  <a:lnTo>
                    <a:pt x="4905" y="2359"/>
                  </a:lnTo>
                  <a:lnTo>
                    <a:pt x="2602" y="63"/>
                  </a:lnTo>
                  <a:cubicBezTo>
                    <a:pt x="2560" y="21"/>
                    <a:pt x="2506" y="0"/>
                    <a:pt x="2453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1"/>
            <p:cNvSpPr/>
            <p:nvPr/>
          </p:nvSpPr>
          <p:spPr>
            <a:xfrm>
              <a:off x="6996346" y="3262778"/>
              <a:ext cx="128867" cy="26273"/>
            </a:xfrm>
            <a:custGeom>
              <a:rect b="b" l="l" r="r" t="t"/>
              <a:pathLst>
                <a:path extrusionOk="0" h="1000" w="4905">
                  <a:moveTo>
                    <a:pt x="999" y="1"/>
                  </a:moveTo>
                  <a:lnTo>
                    <a:pt x="1" y="1000"/>
                  </a:lnTo>
                  <a:lnTo>
                    <a:pt x="4905" y="1000"/>
                  </a:lnTo>
                  <a:lnTo>
                    <a:pt x="3906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1"/>
            <p:cNvSpPr/>
            <p:nvPr/>
          </p:nvSpPr>
          <p:spPr>
            <a:xfrm>
              <a:off x="6918186" y="3280092"/>
              <a:ext cx="278278" cy="260439"/>
            </a:xfrm>
            <a:custGeom>
              <a:rect b="b" l="l" r="r" t="t"/>
              <a:pathLst>
                <a:path extrusionOk="0" h="9913" w="10592">
                  <a:moveTo>
                    <a:pt x="10388" y="0"/>
                  </a:moveTo>
                  <a:cubicBezTo>
                    <a:pt x="10384" y="0"/>
                    <a:pt x="10381" y="1"/>
                    <a:pt x="10377" y="1"/>
                  </a:cubicBezTo>
                  <a:lnTo>
                    <a:pt x="215" y="1"/>
                  </a:lnTo>
                  <a:cubicBezTo>
                    <a:pt x="97" y="1"/>
                    <a:pt x="0" y="91"/>
                    <a:pt x="0" y="209"/>
                  </a:cubicBezTo>
                  <a:lnTo>
                    <a:pt x="0" y="9913"/>
                  </a:lnTo>
                  <a:lnTo>
                    <a:pt x="10592" y="9913"/>
                  </a:lnTo>
                  <a:lnTo>
                    <a:pt x="10592" y="209"/>
                  </a:lnTo>
                  <a:cubicBezTo>
                    <a:pt x="10592" y="95"/>
                    <a:pt x="10501" y="0"/>
                    <a:pt x="10388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1"/>
            <p:cNvSpPr/>
            <p:nvPr/>
          </p:nvSpPr>
          <p:spPr>
            <a:xfrm>
              <a:off x="7177127" y="3279908"/>
              <a:ext cx="19337" cy="260623"/>
            </a:xfrm>
            <a:custGeom>
              <a:rect b="b" l="l" r="r" t="t"/>
              <a:pathLst>
                <a:path extrusionOk="0" h="9920" w="736">
                  <a:moveTo>
                    <a:pt x="0" y="1"/>
                  </a:moveTo>
                  <a:lnTo>
                    <a:pt x="0" y="9920"/>
                  </a:lnTo>
                  <a:lnTo>
                    <a:pt x="736" y="9920"/>
                  </a:lnTo>
                  <a:lnTo>
                    <a:pt x="736" y="216"/>
                  </a:lnTo>
                  <a:cubicBezTo>
                    <a:pt x="736" y="98"/>
                    <a:pt x="638" y="1"/>
                    <a:pt x="521" y="1"/>
                  </a:cubicBez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1"/>
            <p:cNvSpPr/>
            <p:nvPr/>
          </p:nvSpPr>
          <p:spPr>
            <a:xfrm>
              <a:off x="6918186" y="3367579"/>
              <a:ext cx="278278" cy="172952"/>
            </a:xfrm>
            <a:custGeom>
              <a:rect b="b" l="l" r="r" t="t"/>
              <a:pathLst>
                <a:path extrusionOk="0" h="6583" w="10592">
                  <a:moveTo>
                    <a:pt x="0" y="0"/>
                  </a:moveTo>
                  <a:lnTo>
                    <a:pt x="0" y="6583"/>
                  </a:lnTo>
                  <a:lnTo>
                    <a:pt x="10592" y="6583"/>
                  </a:lnTo>
                  <a:lnTo>
                    <a:pt x="10592" y="0"/>
                  </a:lnTo>
                  <a:lnTo>
                    <a:pt x="5299" y="37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1"/>
            <p:cNvSpPr/>
            <p:nvPr/>
          </p:nvSpPr>
          <p:spPr>
            <a:xfrm>
              <a:off x="6958619" y="3418784"/>
              <a:ext cx="197385" cy="10588"/>
            </a:xfrm>
            <a:custGeom>
              <a:rect b="b" l="l" r="r" t="t"/>
              <a:pathLst>
                <a:path extrusionOk="0" h="403" w="7513">
                  <a:moveTo>
                    <a:pt x="271" y="0"/>
                  </a:moveTo>
                  <a:cubicBezTo>
                    <a:pt x="1" y="0"/>
                    <a:pt x="1" y="403"/>
                    <a:pt x="271" y="403"/>
                  </a:cubicBezTo>
                  <a:lnTo>
                    <a:pt x="7242" y="403"/>
                  </a:lnTo>
                  <a:cubicBezTo>
                    <a:pt x="7513" y="403"/>
                    <a:pt x="7513" y="0"/>
                    <a:pt x="7242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1"/>
            <p:cNvSpPr/>
            <p:nvPr/>
          </p:nvSpPr>
          <p:spPr>
            <a:xfrm>
              <a:off x="6992511" y="3441378"/>
              <a:ext cx="129970" cy="10588"/>
            </a:xfrm>
            <a:custGeom>
              <a:rect b="b" l="l" r="r" t="t"/>
              <a:pathLst>
                <a:path extrusionOk="0" h="403" w="4947">
                  <a:moveTo>
                    <a:pt x="271" y="0"/>
                  </a:moveTo>
                  <a:cubicBezTo>
                    <a:pt x="1" y="0"/>
                    <a:pt x="1" y="403"/>
                    <a:pt x="271" y="403"/>
                  </a:cubicBezTo>
                  <a:lnTo>
                    <a:pt x="4676" y="403"/>
                  </a:lnTo>
                  <a:cubicBezTo>
                    <a:pt x="4946" y="403"/>
                    <a:pt x="4946" y="0"/>
                    <a:pt x="4676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1"/>
            <p:cNvSpPr/>
            <p:nvPr/>
          </p:nvSpPr>
          <p:spPr>
            <a:xfrm>
              <a:off x="7021489" y="3463789"/>
              <a:ext cx="70016" cy="10588"/>
            </a:xfrm>
            <a:custGeom>
              <a:rect b="b" l="l" r="r" t="t"/>
              <a:pathLst>
                <a:path extrusionOk="0" h="403" w="2665">
                  <a:moveTo>
                    <a:pt x="271" y="0"/>
                  </a:moveTo>
                  <a:cubicBezTo>
                    <a:pt x="1" y="0"/>
                    <a:pt x="1" y="403"/>
                    <a:pt x="271" y="403"/>
                  </a:cubicBezTo>
                  <a:lnTo>
                    <a:pt x="2394" y="403"/>
                  </a:lnTo>
                  <a:cubicBezTo>
                    <a:pt x="2664" y="403"/>
                    <a:pt x="2664" y="0"/>
                    <a:pt x="2394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6894856" y="3377510"/>
              <a:ext cx="324938" cy="197280"/>
            </a:xfrm>
            <a:custGeom>
              <a:rect b="b" l="l" r="r" t="t"/>
              <a:pathLst>
                <a:path extrusionOk="0" h="7509" w="12368">
                  <a:moveTo>
                    <a:pt x="174" y="1"/>
                  </a:moveTo>
                  <a:cubicBezTo>
                    <a:pt x="85" y="1"/>
                    <a:pt x="0" y="73"/>
                    <a:pt x="0" y="177"/>
                  </a:cubicBezTo>
                  <a:lnTo>
                    <a:pt x="0" y="7294"/>
                  </a:lnTo>
                  <a:cubicBezTo>
                    <a:pt x="0" y="7411"/>
                    <a:pt x="97" y="7509"/>
                    <a:pt x="215" y="7509"/>
                  </a:cubicBezTo>
                  <a:lnTo>
                    <a:pt x="12152" y="7509"/>
                  </a:lnTo>
                  <a:cubicBezTo>
                    <a:pt x="12270" y="7509"/>
                    <a:pt x="12367" y="7411"/>
                    <a:pt x="12367" y="7294"/>
                  </a:cubicBezTo>
                  <a:lnTo>
                    <a:pt x="12367" y="177"/>
                  </a:lnTo>
                  <a:cubicBezTo>
                    <a:pt x="12367" y="77"/>
                    <a:pt x="12280" y="5"/>
                    <a:pt x="12190" y="5"/>
                  </a:cubicBezTo>
                  <a:cubicBezTo>
                    <a:pt x="12155" y="5"/>
                    <a:pt x="12121" y="15"/>
                    <a:pt x="12090" y="38"/>
                  </a:cubicBezTo>
                  <a:lnTo>
                    <a:pt x="11708" y="316"/>
                  </a:lnTo>
                  <a:lnTo>
                    <a:pt x="6284" y="4200"/>
                  </a:lnTo>
                  <a:cubicBezTo>
                    <a:pt x="6253" y="4221"/>
                    <a:pt x="6218" y="4231"/>
                    <a:pt x="6184" y="4231"/>
                  </a:cubicBezTo>
                  <a:cubicBezTo>
                    <a:pt x="6149" y="4231"/>
                    <a:pt x="6114" y="4221"/>
                    <a:pt x="6083" y="4200"/>
                  </a:cubicBezTo>
                  <a:lnTo>
                    <a:pt x="278" y="38"/>
                  </a:lnTo>
                  <a:cubicBezTo>
                    <a:pt x="246" y="13"/>
                    <a:pt x="210" y="1"/>
                    <a:pt x="17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7202454" y="3377641"/>
              <a:ext cx="17340" cy="197149"/>
            </a:xfrm>
            <a:custGeom>
              <a:rect b="b" l="l" r="r" t="t"/>
              <a:pathLst>
                <a:path extrusionOk="0" h="7504" w="660">
                  <a:moveTo>
                    <a:pt x="482" y="0"/>
                  </a:moveTo>
                  <a:cubicBezTo>
                    <a:pt x="447" y="0"/>
                    <a:pt x="413" y="10"/>
                    <a:pt x="382" y="33"/>
                  </a:cubicBezTo>
                  <a:lnTo>
                    <a:pt x="0" y="304"/>
                  </a:lnTo>
                  <a:lnTo>
                    <a:pt x="0" y="7504"/>
                  </a:lnTo>
                  <a:lnTo>
                    <a:pt x="444" y="7504"/>
                  </a:lnTo>
                  <a:cubicBezTo>
                    <a:pt x="562" y="7504"/>
                    <a:pt x="659" y="7406"/>
                    <a:pt x="659" y="7289"/>
                  </a:cubicBezTo>
                  <a:lnTo>
                    <a:pt x="659" y="172"/>
                  </a:lnTo>
                  <a:cubicBezTo>
                    <a:pt x="659" y="72"/>
                    <a:pt x="572" y="0"/>
                    <a:pt x="4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1"/>
            <p:cNvSpPr/>
            <p:nvPr/>
          </p:nvSpPr>
          <p:spPr>
            <a:xfrm>
              <a:off x="6955361" y="3318371"/>
              <a:ext cx="32630" cy="32630"/>
            </a:xfrm>
            <a:custGeom>
              <a:rect b="b" l="l" r="r" t="t"/>
              <a:pathLst>
                <a:path extrusionOk="0" h="1242" w="1242">
                  <a:moveTo>
                    <a:pt x="194" y="0"/>
                  </a:moveTo>
                  <a:cubicBezTo>
                    <a:pt x="83" y="0"/>
                    <a:pt x="0" y="91"/>
                    <a:pt x="0" y="195"/>
                  </a:cubicBezTo>
                  <a:lnTo>
                    <a:pt x="0" y="1048"/>
                  </a:lnTo>
                  <a:cubicBezTo>
                    <a:pt x="0" y="1159"/>
                    <a:pt x="83" y="1242"/>
                    <a:pt x="194" y="1242"/>
                  </a:cubicBezTo>
                  <a:lnTo>
                    <a:pt x="1047" y="1242"/>
                  </a:lnTo>
                  <a:cubicBezTo>
                    <a:pt x="1158" y="1242"/>
                    <a:pt x="1242" y="1159"/>
                    <a:pt x="1242" y="1048"/>
                  </a:cubicBezTo>
                  <a:lnTo>
                    <a:pt x="1242" y="195"/>
                  </a:lnTo>
                  <a:cubicBezTo>
                    <a:pt x="1242" y="91"/>
                    <a:pt x="1158" y="0"/>
                    <a:pt x="1047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1"/>
            <p:cNvSpPr/>
            <p:nvPr/>
          </p:nvSpPr>
          <p:spPr>
            <a:xfrm>
              <a:off x="7009115" y="3313090"/>
              <a:ext cx="36466" cy="10588"/>
            </a:xfrm>
            <a:custGeom>
              <a:rect b="b" l="l" r="r" t="t"/>
              <a:pathLst>
                <a:path extrusionOk="0" h="403" w="1388">
                  <a:moveTo>
                    <a:pt x="271" y="0"/>
                  </a:moveTo>
                  <a:cubicBezTo>
                    <a:pt x="0" y="0"/>
                    <a:pt x="0" y="403"/>
                    <a:pt x="271" y="403"/>
                  </a:cubicBezTo>
                  <a:lnTo>
                    <a:pt x="1124" y="403"/>
                  </a:lnTo>
                  <a:cubicBezTo>
                    <a:pt x="1387" y="403"/>
                    <a:pt x="1387" y="0"/>
                    <a:pt x="1124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1"/>
            <p:cNvSpPr/>
            <p:nvPr/>
          </p:nvSpPr>
          <p:spPr>
            <a:xfrm>
              <a:off x="7009115" y="3341149"/>
              <a:ext cx="113366" cy="10588"/>
            </a:xfrm>
            <a:custGeom>
              <a:rect b="b" l="l" r="r" t="t"/>
              <a:pathLst>
                <a:path extrusionOk="0" h="403" w="4315">
                  <a:moveTo>
                    <a:pt x="271" y="0"/>
                  </a:moveTo>
                  <a:cubicBezTo>
                    <a:pt x="0" y="0"/>
                    <a:pt x="0" y="403"/>
                    <a:pt x="271" y="403"/>
                  </a:cubicBezTo>
                  <a:lnTo>
                    <a:pt x="4044" y="403"/>
                  </a:lnTo>
                  <a:cubicBezTo>
                    <a:pt x="4314" y="403"/>
                    <a:pt x="4314" y="0"/>
                    <a:pt x="4044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1"/>
            <p:cNvSpPr/>
            <p:nvPr/>
          </p:nvSpPr>
          <p:spPr>
            <a:xfrm>
              <a:off x="6961010" y="3385234"/>
              <a:ext cx="69806" cy="10614"/>
            </a:xfrm>
            <a:custGeom>
              <a:rect b="b" l="l" r="r" t="t"/>
              <a:pathLst>
                <a:path extrusionOk="0" h="404" w="2657">
                  <a:moveTo>
                    <a:pt x="271" y="1"/>
                  </a:moveTo>
                  <a:cubicBezTo>
                    <a:pt x="0" y="1"/>
                    <a:pt x="0" y="403"/>
                    <a:pt x="271" y="403"/>
                  </a:cubicBezTo>
                  <a:lnTo>
                    <a:pt x="2386" y="403"/>
                  </a:lnTo>
                  <a:cubicBezTo>
                    <a:pt x="2657" y="403"/>
                    <a:pt x="2657" y="1"/>
                    <a:pt x="2386" y="1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1"/>
            <p:cNvSpPr/>
            <p:nvPr/>
          </p:nvSpPr>
          <p:spPr>
            <a:xfrm>
              <a:off x="6921443" y="3539060"/>
              <a:ext cx="57248" cy="10588"/>
            </a:xfrm>
            <a:custGeom>
              <a:rect b="b" l="l" r="r" t="t"/>
              <a:pathLst>
                <a:path extrusionOk="0" h="403" w="2179">
                  <a:moveTo>
                    <a:pt x="271" y="0"/>
                  </a:moveTo>
                  <a:cubicBezTo>
                    <a:pt x="1" y="0"/>
                    <a:pt x="1" y="402"/>
                    <a:pt x="271" y="402"/>
                  </a:cubicBezTo>
                  <a:lnTo>
                    <a:pt x="1908" y="402"/>
                  </a:lnTo>
                  <a:cubicBezTo>
                    <a:pt x="2179" y="402"/>
                    <a:pt x="2179" y="0"/>
                    <a:pt x="1908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99" name="Google Shape;299;p21"/>
          <p:cNvCxnSpPr/>
          <p:nvPr/>
        </p:nvCxnSpPr>
        <p:spPr>
          <a:xfrm>
            <a:off x="8865678" y="2865120"/>
            <a:ext cx="0" cy="105664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0" name="Google Shape;300;p21"/>
          <p:cNvSpPr/>
          <p:nvPr/>
        </p:nvSpPr>
        <p:spPr>
          <a:xfrm>
            <a:off x="9465599" y="3043181"/>
            <a:ext cx="293579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katiasanchez@lapenultimacasa.com</a:t>
            </a:r>
            <a:endParaRPr/>
          </a:p>
        </p:txBody>
      </p:sp>
      <p:sp>
        <p:nvSpPr>
          <p:cNvPr id="301" name="Google Shape;301;p21"/>
          <p:cNvSpPr/>
          <p:nvPr/>
        </p:nvSpPr>
        <p:spPr>
          <a:xfrm>
            <a:off x="9462009" y="3506883"/>
            <a:ext cx="233133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+53 59803712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965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78195" y="-3515059"/>
            <a:ext cx="15985068" cy="1540802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 txBox="1"/>
          <p:nvPr>
            <p:ph type="ctrTitle"/>
          </p:nvPr>
        </p:nvSpPr>
        <p:spPr>
          <a:xfrm>
            <a:off x="5281282" y="1378132"/>
            <a:ext cx="7036309" cy="837891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sz="3733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ESTRUCTURA</a:t>
            </a:r>
            <a:endParaRPr b="1" sz="3733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20" name="Google Shape;120;p2"/>
          <p:cNvSpPr txBox="1"/>
          <p:nvPr>
            <p:ph idx="1" type="subTitle"/>
          </p:nvPr>
        </p:nvSpPr>
        <p:spPr>
          <a:xfrm>
            <a:off x="5029812" y="2598221"/>
            <a:ext cx="7162200" cy="3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60"/>
              <a:buFont typeface="Arial"/>
              <a:buChar char="•"/>
            </a:pPr>
            <a:r>
              <a:rPr lang="es-E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El posicionamiento de marca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60"/>
              <a:buFont typeface="Arial"/>
              <a:buChar char="•"/>
            </a:pPr>
            <a:r>
              <a:rPr lang="es-E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Cómo llegar a la audiencia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60"/>
              <a:buFont typeface="Arial"/>
              <a:buChar char="•"/>
            </a:pPr>
            <a:r>
              <a:rPr lang="es-E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El camino hacia el posicionamiento digital</a:t>
            </a:r>
            <a:r>
              <a:rPr lang="es-ES" sz="24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21" name="Google Shape;1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6115" y="193444"/>
            <a:ext cx="1125885" cy="301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78195" y="-3515059"/>
            <a:ext cx="15985068" cy="1540802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>
            <p:ph type="ctrTitle"/>
          </p:nvPr>
        </p:nvSpPr>
        <p:spPr>
          <a:xfrm>
            <a:off x="4879850" y="659700"/>
            <a:ext cx="7036309" cy="837891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sz="3733">
                <a:solidFill>
                  <a:srgbClr val="00396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¿Por dónde empezar?</a:t>
            </a:r>
            <a:endParaRPr b="1" sz="3733">
              <a:solidFill>
                <a:srgbClr val="00396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28" name="Google Shape;128;p4"/>
          <p:cNvSpPr txBox="1"/>
          <p:nvPr>
            <p:ph idx="1" type="subTitle"/>
          </p:nvPr>
        </p:nvSpPr>
        <p:spPr>
          <a:xfrm>
            <a:off x="4816847" y="1803089"/>
            <a:ext cx="6871945" cy="371372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1800">
                <a:solidFill>
                  <a:srgbClr val="00396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El Posicionamiento es el lugar que ocupa tu marca en la mente de la gente.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00396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1800">
                <a:solidFill>
                  <a:srgbClr val="00396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El principio más poderoso en marketing es poseer un término en la mente de los clientes.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00396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1143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1800">
                <a:solidFill>
                  <a:srgbClr val="00396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¿Cuál es el término que define tu marca?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00396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00396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1800">
                <a:solidFill>
                  <a:srgbClr val="00396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Los entornos digitales son tus herramientas más cercanas para comunicar ese término a tus audiencias y potenciales clientes.</a:t>
            </a:r>
            <a:endParaRPr/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6115" y="193444"/>
            <a:ext cx="1125885" cy="301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5"/>
          <p:cNvGrpSpPr/>
          <p:nvPr/>
        </p:nvGrpSpPr>
        <p:grpSpPr>
          <a:xfrm>
            <a:off x="633707" y="3100239"/>
            <a:ext cx="3214427" cy="3476301"/>
            <a:chOff x="571536" y="1957150"/>
            <a:chExt cx="1755000" cy="1897977"/>
          </a:xfrm>
        </p:grpSpPr>
        <p:sp>
          <p:nvSpPr>
            <p:cNvPr id="135" name="Google Shape;135;p5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A729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12306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A7291E"/>
                </a:buClr>
                <a:buSzPts val="2400"/>
                <a:buFont typeface="Roboto"/>
                <a:buNone/>
              </a:pPr>
              <a:r>
                <a:rPr b="1" i="0" lang="es-ES" sz="2400" u="none" cap="none" strike="noStrik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i="0" sz="2400" u="none" cap="none" strike="noStrike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5944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800"/>
                <a:buFont typeface="Roboto"/>
                <a:buNone/>
              </a:pPr>
              <a:r>
                <a:rPr b="1" i="0" lang="es-ES" sz="1800" u="none" cap="none" strike="noStrik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Que te conozcan</a:t>
              </a:r>
              <a:endParaRPr b="1" i="0" sz="1800" u="none" cap="none" strike="noStrike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571536" y="3117727"/>
              <a:ext cx="17550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A7291E"/>
                </a:buClr>
                <a:buSzPts val="1200"/>
                <a:buFont typeface="Roboto"/>
                <a:buNone/>
              </a:pPr>
              <a:r>
                <a:rPr b="0" i="0" lang="es-ES" sz="1200" u="none" cap="none" strike="noStrik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Repite tu mensaje</a:t>
              </a:r>
              <a:endParaRPr b="0" i="0" sz="1200" u="none" cap="none" strike="noStrike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9" name="Google Shape;139;p5"/>
          <p:cNvGrpSpPr/>
          <p:nvPr/>
        </p:nvGrpSpPr>
        <p:grpSpPr>
          <a:xfrm>
            <a:off x="3179711" y="3100239"/>
            <a:ext cx="3130361" cy="3476302"/>
            <a:chOff x="2699423" y="1957150"/>
            <a:chExt cx="1709102" cy="1897977"/>
          </a:xfrm>
        </p:grpSpPr>
        <p:sp>
          <p:nvSpPr>
            <p:cNvPr id="140" name="Google Shape;140;p5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A729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800"/>
                <a:buFont typeface="Roboto"/>
                <a:buNone/>
              </a:pPr>
              <a:r>
                <a:rPr b="1" i="0" lang="es-ES" sz="1800" u="none" cap="none" strike="noStrik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Que te prefieran</a:t>
              </a:r>
              <a:endParaRPr b="1" i="0" sz="1800" u="none" cap="none" strike="noStrike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2699423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A7291E"/>
                </a:buClr>
                <a:buSzPts val="1200"/>
                <a:buFont typeface="Roboto"/>
                <a:buNone/>
              </a:pPr>
              <a:r>
                <a:rPr b="0" i="0" lang="es-ES" sz="1200" u="none" cap="none" strike="noStrik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Marca distintiva y memorable</a:t>
              </a:r>
              <a:endParaRPr b="0" i="0" sz="1200" u="none" cap="none" strike="noStrike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3335573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A7291E"/>
                </a:buClr>
                <a:buSzPts val="2400"/>
                <a:buFont typeface="Roboto"/>
                <a:buNone/>
              </a:pPr>
              <a:r>
                <a:rPr b="1" i="0" lang="es-ES" sz="2400" u="none" cap="none" strike="noStrik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i="0" sz="2400" u="none" cap="none" strike="noStrike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4" name="Google Shape;144;p5"/>
          <p:cNvGrpSpPr/>
          <p:nvPr/>
        </p:nvGrpSpPr>
        <p:grpSpPr>
          <a:xfrm>
            <a:off x="5649510" y="3100241"/>
            <a:ext cx="3130367" cy="3476298"/>
            <a:chOff x="4781408" y="1957150"/>
            <a:chExt cx="1709105" cy="1897975"/>
          </a:xfrm>
        </p:grpSpPr>
        <p:sp>
          <p:nvSpPr>
            <p:cNvPr id="145" name="Google Shape;145;p5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4781413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58585"/>
                </a:buClr>
                <a:buSzPts val="1800"/>
                <a:buFont typeface="Roboto"/>
                <a:buNone/>
              </a:pPr>
              <a:r>
                <a:rPr b="1" i="0" lang="es-ES" sz="1800" u="none" cap="none" strike="noStrik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Que te compren</a:t>
              </a:r>
              <a:endParaRPr b="1" i="0" sz="1800" u="none" cap="none" strike="noStrik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4781408" y="3117725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858585"/>
                </a:buClr>
                <a:buSzPts val="1200"/>
                <a:buFont typeface="Roboto"/>
                <a:buNone/>
              </a:pPr>
              <a:r>
                <a:rPr b="0" i="0" lang="es-ES" sz="1200" u="none" cap="none" strike="noStrik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Conexión emocional</a:t>
              </a:r>
              <a:endParaRPr b="0" i="0" sz="1200" u="none" cap="none" strike="noStrik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" name="Google Shape;148;p5"/>
            <p:cNvSpPr txBox="1"/>
            <p:nvPr/>
          </p:nvSpPr>
          <p:spPr>
            <a:xfrm>
              <a:off x="5417558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858585"/>
                </a:buClr>
                <a:buSzPts val="2400"/>
                <a:buFont typeface="Roboto"/>
                <a:buNone/>
              </a:pPr>
              <a:r>
                <a:rPr b="1" i="0" lang="es-ES" sz="2400" u="none" cap="none" strike="noStrik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i="0" sz="2400" u="none" cap="none" strike="noStrik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9" name="Google Shape;149;p5"/>
          <p:cNvGrpSpPr/>
          <p:nvPr/>
        </p:nvGrpSpPr>
        <p:grpSpPr>
          <a:xfrm>
            <a:off x="8123187" y="3100240"/>
            <a:ext cx="3130361" cy="3476301"/>
            <a:chOff x="6863386" y="1957150"/>
            <a:chExt cx="1709102" cy="1897977"/>
          </a:xfrm>
        </p:grpSpPr>
        <p:sp>
          <p:nvSpPr>
            <p:cNvPr id="150" name="Google Shape;150;p5"/>
            <p:cNvSpPr/>
            <p:nvPr/>
          </p:nvSpPr>
          <p:spPr>
            <a:xfrm>
              <a:off x="7420786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 txBox="1"/>
            <p:nvPr/>
          </p:nvSpPr>
          <p:spPr>
            <a:xfrm>
              <a:off x="68633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58585"/>
                </a:buClr>
                <a:buSzPts val="1800"/>
                <a:buFont typeface="Roboto"/>
                <a:buNone/>
              </a:pPr>
              <a:r>
                <a:rPr b="1" i="0" lang="es-ES" sz="1800" u="none" cap="none" strike="noStrik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Que te sean leales</a:t>
              </a:r>
              <a:endParaRPr b="1" i="0" sz="1800" u="none" cap="none" strike="noStrik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" name="Google Shape;152;p5"/>
            <p:cNvSpPr txBox="1"/>
            <p:nvPr/>
          </p:nvSpPr>
          <p:spPr>
            <a:xfrm>
              <a:off x="6863386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858585"/>
                </a:buClr>
                <a:buSzPts val="1200"/>
                <a:buFont typeface="Roboto"/>
                <a:buNone/>
              </a:pPr>
              <a:r>
                <a:rPr b="0" i="0" lang="es-ES" sz="1200" u="none" cap="none" strike="noStrik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Experiencia y relaciones duraderas</a:t>
              </a:r>
              <a:endParaRPr b="0" i="0" sz="1200" u="none" cap="none" strike="noStrik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" name="Google Shape;153;p5"/>
            <p:cNvSpPr txBox="1"/>
            <p:nvPr/>
          </p:nvSpPr>
          <p:spPr>
            <a:xfrm>
              <a:off x="74995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858585"/>
                </a:buClr>
                <a:buSzPts val="2400"/>
                <a:buFont typeface="Roboto"/>
                <a:buNone/>
              </a:pPr>
              <a:r>
                <a:rPr b="1" i="0" lang="es-ES" sz="2400" u="none" cap="none" strike="noStrik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b="1" i="0" sz="2400" u="none" cap="none" strike="noStrik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4" name="Google Shape;154;p5"/>
          <p:cNvSpPr txBox="1"/>
          <p:nvPr>
            <p:ph type="title"/>
          </p:nvPr>
        </p:nvSpPr>
        <p:spPr>
          <a:xfrm>
            <a:off x="752479" y="689963"/>
            <a:ext cx="7005944" cy="1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ES">
                <a:solidFill>
                  <a:srgbClr val="EE4036"/>
                </a:solidFill>
                <a:latin typeface="Open Sans"/>
                <a:ea typeface="Open Sans"/>
                <a:cs typeface="Open Sans"/>
                <a:sym typeface="Open Sans"/>
              </a:rPr>
              <a:t>¿Cómo llegar a la audiencia?</a:t>
            </a:r>
            <a:endParaRPr b="1">
              <a:solidFill>
                <a:srgbClr val="EE403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66115" y="193444"/>
            <a:ext cx="1125885" cy="30116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/>
          <p:nvPr/>
        </p:nvSpPr>
        <p:spPr>
          <a:xfrm>
            <a:off x="2925545" y="3629491"/>
            <a:ext cx="1088509" cy="67586"/>
          </a:xfrm>
          <a:prstGeom prst="roundRect">
            <a:avLst>
              <a:gd fmla="val 50000" name="adj"/>
            </a:avLst>
          </a:prstGeom>
          <a:solidFill>
            <a:srgbClr val="A729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5429515" y="3619212"/>
            <a:ext cx="1088509" cy="67586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7911364" y="3629491"/>
            <a:ext cx="1088509" cy="67586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78195" y="-3515059"/>
            <a:ext cx="15985068" cy="1540802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"/>
          <p:cNvSpPr/>
          <p:nvPr/>
        </p:nvSpPr>
        <p:spPr>
          <a:xfrm>
            <a:off x="3842328" y="2015439"/>
            <a:ext cx="78530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¿Cuáles son tus canales favoritos para comunicar el mensaje de tu marca?</a:t>
            </a:r>
            <a:endParaRPr/>
          </a:p>
        </p:txBody>
      </p:sp>
      <p:sp>
        <p:nvSpPr>
          <p:cNvPr id="165" name="Google Shape;165;p6"/>
          <p:cNvSpPr txBox="1"/>
          <p:nvPr>
            <p:ph type="ctrTitle"/>
          </p:nvPr>
        </p:nvSpPr>
        <p:spPr>
          <a:xfrm>
            <a:off x="4718340" y="1078645"/>
            <a:ext cx="7036309" cy="837891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3733"/>
              <a:buFont typeface="Open Sans SemiBold"/>
              <a:buNone/>
            </a:pPr>
            <a:r>
              <a:rPr lang="es-ES" sz="3733">
                <a:solidFill>
                  <a:srgbClr val="00396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Repite tu mensaje</a:t>
            </a:r>
            <a:endParaRPr b="1" sz="3733">
              <a:solidFill>
                <a:srgbClr val="00396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66" name="Google Shape;16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6115" y="193444"/>
            <a:ext cx="1125885" cy="30116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/>
          <p:nvPr/>
        </p:nvSpPr>
        <p:spPr>
          <a:xfrm>
            <a:off x="3842328" y="2946723"/>
            <a:ext cx="1884217" cy="2484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redes sociales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sitios web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blogs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podcasts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YouTube</a:t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6668650" y="2946725"/>
            <a:ext cx="1884300" cy="16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Formatos: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reels</a:t>
            </a:r>
            <a:endParaRPr b="1" sz="1600">
              <a:solidFill>
                <a:srgbClr val="0039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audios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artículos</a:t>
            </a:r>
            <a:endParaRPr b="1" sz="1600">
              <a:solidFill>
                <a:srgbClr val="0039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dossiers</a:t>
            </a: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6640832" y="4941465"/>
            <a:ext cx="5113817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Diversificar el mensaje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78195" y="-3515059"/>
            <a:ext cx="15985068" cy="1540802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/>
          <p:nvPr/>
        </p:nvSpPr>
        <p:spPr>
          <a:xfrm>
            <a:off x="3842328" y="2015439"/>
            <a:ext cx="78530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¿Qué dice el mensaje a comunicar?</a:t>
            </a:r>
            <a:endParaRPr/>
          </a:p>
        </p:txBody>
      </p:sp>
      <p:sp>
        <p:nvSpPr>
          <p:cNvPr id="176" name="Google Shape;176;p8"/>
          <p:cNvSpPr txBox="1"/>
          <p:nvPr>
            <p:ph type="ctrTitle"/>
          </p:nvPr>
        </p:nvSpPr>
        <p:spPr>
          <a:xfrm>
            <a:off x="5568086" y="1117054"/>
            <a:ext cx="4647333" cy="837891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3733"/>
              <a:buFont typeface="Open Sans SemiBold"/>
              <a:buNone/>
            </a:pPr>
            <a:r>
              <a:rPr lang="es-ES" sz="3733">
                <a:solidFill>
                  <a:srgbClr val="00396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Que te prefieran: marca distintiva</a:t>
            </a:r>
            <a:endParaRPr b="1" sz="3733">
              <a:solidFill>
                <a:srgbClr val="00396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77" name="Google Shape;17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6115" y="193444"/>
            <a:ext cx="1125885" cy="30116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/>
          <p:nvPr/>
        </p:nvSpPr>
        <p:spPr>
          <a:xfrm>
            <a:off x="3842303" y="3428998"/>
            <a:ext cx="18843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Identidad visual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logo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gama cromática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tipografía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sonidos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formas</a:t>
            </a:r>
            <a:endParaRPr/>
          </a:p>
        </p:txBody>
      </p:sp>
      <p:sp>
        <p:nvSpPr>
          <p:cNvPr id="179" name="Google Shape;179;p8"/>
          <p:cNvSpPr/>
          <p:nvPr/>
        </p:nvSpPr>
        <p:spPr>
          <a:xfrm>
            <a:off x="6465457" y="3777723"/>
            <a:ext cx="20442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USP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Características distintivas de tu marca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rgbClr val="00396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9248498" y="3428998"/>
            <a:ext cx="2685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alor: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¿Qué problema resuelve / qué necesidad satisface?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78195" y="-3515059"/>
            <a:ext cx="15985068" cy="1540802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0"/>
          <p:cNvSpPr/>
          <p:nvPr/>
        </p:nvSpPr>
        <p:spPr>
          <a:xfrm>
            <a:off x="3842328" y="2015439"/>
            <a:ext cx="78530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¿Cómo comunicar el mensaje?</a:t>
            </a:r>
            <a:endParaRPr/>
          </a:p>
        </p:txBody>
      </p:sp>
      <p:sp>
        <p:nvSpPr>
          <p:cNvPr id="187" name="Google Shape;187;p10"/>
          <p:cNvSpPr txBox="1"/>
          <p:nvPr>
            <p:ph type="ctrTitle"/>
          </p:nvPr>
        </p:nvSpPr>
        <p:spPr>
          <a:xfrm>
            <a:off x="5568086" y="1117054"/>
            <a:ext cx="4647333" cy="837891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3733"/>
              <a:buFont typeface="Open Sans SemiBold"/>
              <a:buNone/>
            </a:pPr>
            <a:r>
              <a:rPr lang="es-ES" sz="3733">
                <a:solidFill>
                  <a:srgbClr val="00396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Que te compren: véndele a la mente</a:t>
            </a:r>
            <a:endParaRPr b="1" sz="3733">
              <a:solidFill>
                <a:srgbClr val="00396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88" name="Google Shape;18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6115" y="193444"/>
            <a:ext cx="1125885" cy="30116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0"/>
          <p:cNvSpPr/>
          <p:nvPr/>
        </p:nvSpPr>
        <p:spPr>
          <a:xfrm>
            <a:off x="3842328" y="2946723"/>
            <a:ext cx="188421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Creatividad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Captura atención de la audiencia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Impregna el mensaje</a:t>
            </a:r>
            <a:endParaRPr/>
          </a:p>
        </p:txBody>
      </p:sp>
      <p:sp>
        <p:nvSpPr>
          <p:cNvPr id="190" name="Google Shape;190;p10"/>
          <p:cNvSpPr/>
          <p:nvPr/>
        </p:nvSpPr>
        <p:spPr>
          <a:xfrm>
            <a:off x="6465457" y="2946723"/>
            <a:ext cx="213359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Impacto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Emociones que tu marca genera en el consumidor</a:t>
            </a:r>
            <a:endParaRPr/>
          </a:p>
        </p:txBody>
      </p:sp>
      <p:sp>
        <p:nvSpPr>
          <p:cNvPr id="191" name="Google Shape;191;p10"/>
          <p:cNvSpPr/>
          <p:nvPr/>
        </p:nvSpPr>
        <p:spPr>
          <a:xfrm>
            <a:off x="9248423" y="2946723"/>
            <a:ext cx="19275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Historias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Del storytelling al storydoing</a:t>
            </a:r>
            <a:endParaRPr sz="1600">
              <a:solidFill>
                <a:srgbClr val="00396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78195" y="-3515059"/>
            <a:ext cx="15985068" cy="1540802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2"/>
          <p:cNvSpPr/>
          <p:nvPr/>
        </p:nvSpPr>
        <p:spPr>
          <a:xfrm>
            <a:off x="3842328" y="2015439"/>
            <a:ext cx="78530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¿Cuánto tiempo comunicar el mensaje?</a:t>
            </a:r>
            <a:endParaRPr/>
          </a:p>
        </p:txBody>
      </p:sp>
      <p:sp>
        <p:nvSpPr>
          <p:cNvPr id="198" name="Google Shape;198;p12"/>
          <p:cNvSpPr txBox="1"/>
          <p:nvPr>
            <p:ph type="ctrTitle"/>
          </p:nvPr>
        </p:nvSpPr>
        <p:spPr>
          <a:xfrm>
            <a:off x="5568086" y="1117054"/>
            <a:ext cx="5312350" cy="837891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3733"/>
              <a:buFont typeface="Open Sans SemiBold"/>
              <a:buNone/>
            </a:pPr>
            <a:r>
              <a:rPr lang="es-ES" sz="3733">
                <a:solidFill>
                  <a:srgbClr val="00396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Que te sean leales: relaciones duraderas</a:t>
            </a:r>
            <a:endParaRPr b="1" sz="3733">
              <a:solidFill>
                <a:srgbClr val="00396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99" name="Google Shape;19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6115" y="193444"/>
            <a:ext cx="1125885" cy="30116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2"/>
          <p:cNvSpPr/>
          <p:nvPr/>
        </p:nvSpPr>
        <p:spPr>
          <a:xfrm>
            <a:off x="3842328" y="2946723"/>
            <a:ext cx="1973761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Consistencia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las redes sociales son efímeras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las marcas son medios de comunicación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396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12"/>
          <p:cNvSpPr/>
          <p:nvPr/>
        </p:nvSpPr>
        <p:spPr>
          <a:xfrm>
            <a:off x="6345381" y="2946723"/>
            <a:ext cx="237375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Reconocimiento del cliente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identificación de clientes recurrentes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los clientes se sienten valorados</a:t>
            </a:r>
            <a:endParaRPr/>
          </a:p>
        </p:txBody>
      </p:sp>
      <p:sp>
        <p:nvSpPr>
          <p:cNvPr id="202" name="Google Shape;202;p12"/>
          <p:cNvSpPr/>
          <p:nvPr/>
        </p:nvSpPr>
        <p:spPr>
          <a:xfrm>
            <a:off x="9248423" y="2946723"/>
            <a:ext cx="2260086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Comunidad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Buscar lo que los clientes necesitan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Mantener la marca relevante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1600"/>
              <a:buFont typeface="Arial"/>
              <a:buChar char="•"/>
            </a:pPr>
            <a:r>
              <a:rPr lang="es-ES" sz="16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Diálogo proactivo con audiencias y clientes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78195" y="-3515059"/>
            <a:ext cx="15985068" cy="1540802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4"/>
          <p:cNvSpPr/>
          <p:nvPr/>
        </p:nvSpPr>
        <p:spPr>
          <a:xfrm>
            <a:off x="3842328" y="2015439"/>
            <a:ext cx="78530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4 VÍAS FUNDAMENTALES:</a:t>
            </a:r>
            <a:endParaRPr/>
          </a:p>
        </p:txBody>
      </p:sp>
      <p:sp>
        <p:nvSpPr>
          <p:cNvPr id="209" name="Google Shape;209;p14"/>
          <p:cNvSpPr txBox="1"/>
          <p:nvPr>
            <p:ph type="ctrTitle"/>
          </p:nvPr>
        </p:nvSpPr>
        <p:spPr>
          <a:xfrm>
            <a:off x="4930776" y="1177548"/>
            <a:ext cx="6882533" cy="837891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4036"/>
              </a:buClr>
              <a:buSzPts val="3733"/>
              <a:buFont typeface="Open Sans SemiBold"/>
              <a:buNone/>
            </a:pPr>
            <a:r>
              <a:rPr lang="es-ES" sz="3733">
                <a:solidFill>
                  <a:srgbClr val="EE403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EL CAMINO HACIA EL POSICIONAMIENTO DIGITAL</a:t>
            </a:r>
            <a:endParaRPr b="1" sz="3733">
              <a:solidFill>
                <a:srgbClr val="EE403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10" name="Google Shape;21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6115" y="193444"/>
            <a:ext cx="1125885" cy="30116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4"/>
          <p:cNvSpPr/>
          <p:nvPr/>
        </p:nvSpPr>
        <p:spPr>
          <a:xfrm>
            <a:off x="3842328" y="2946723"/>
            <a:ext cx="7223787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2000"/>
              <a:buFont typeface="Arial"/>
              <a:buChar char="•"/>
            </a:pPr>
            <a:r>
              <a:rPr b="1" lang="es-ES" sz="20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Domina las redes sociales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2000"/>
              <a:buFont typeface="Arial"/>
              <a:buChar char="•"/>
            </a:pPr>
            <a:r>
              <a:rPr b="1" lang="es-ES" sz="20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Genera alianzas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0039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2000"/>
              <a:buFont typeface="Arial"/>
              <a:buChar char="•"/>
            </a:pPr>
            <a:r>
              <a:rPr b="1" lang="es-ES" sz="20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Aprovecha los canales de personas influyentes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0039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965"/>
              </a:buClr>
              <a:buSzPts val="2000"/>
              <a:buFont typeface="Arial"/>
              <a:buChar char="•"/>
            </a:pPr>
            <a:r>
              <a:rPr b="1" lang="es-ES" sz="2000">
                <a:solidFill>
                  <a:srgbClr val="003965"/>
                </a:solidFill>
                <a:latin typeface="Open Sans"/>
                <a:ea typeface="Open Sans"/>
                <a:cs typeface="Open Sans"/>
                <a:sym typeface="Open Sans"/>
              </a:rPr>
              <a:t>Mezcla estrategias de comunicación holísticas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396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llege Newsletter by Slidesgo">
  <a:themeElements>
    <a:clrScheme name="Simple Light">
      <a:dk1>
        <a:srgbClr val="324788"/>
      </a:dk1>
      <a:lt1>
        <a:srgbClr val="F5FBFB"/>
      </a:lt1>
      <a:dk2>
        <a:srgbClr val="595959"/>
      </a:dk2>
      <a:lt2>
        <a:srgbClr val="E2ECFF"/>
      </a:lt2>
      <a:accent1>
        <a:srgbClr val="FF66A7"/>
      </a:accent1>
      <a:accent2>
        <a:srgbClr val="90C4FE"/>
      </a:accent2>
      <a:accent3>
        <a:srgbClr val="706EDC"/>
      </a:accent3>
      <a:accent4>
        <a:srgbClr val="FFDB4C"/>
      </a:accent4>
      <a:accent5>
        <a:srgbClr val="FF66A7"/>
      </a:accent5>
      <a:accent6>
        <a:srgbClr val="90C4FE"/>
      </a:accent6>
      <a:hlink>
        <a:srgbClr val="3247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2024-04-14T03:56:27Z</dcterms:created>
  <dc:creator>Lisandra</dc:creator>
</cp:coreProperties>
</file>