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59" r:id="rId3"/>
    <p:sldId id="26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262" r:id="rId12"/>
    <p:sldId id="309" r:id="rId13"/>
    <p:sldId id="301" r:id="rId14"/>
  </p:sldIdLst>
  <p:sldSz cx="9144000" cy="5143500" type="screen16x9"/>
  <p:notesSz cx="6858000" cy="9144000"/>
  <p:embeddedFontLst>
    <p:embeddedFont>
      <p:font typeface="Dosis ExtraLight" pitchFamily="2" charset="0"/>
      <p:regular r:id="rId16"/>
      <p:bold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Extrabold" panose="020B0906030804020204" pitchFamily="34" charset="0"/>
      <p:bold r:id="rId26"/>
      <p:boldItalic r:id="rId27"/>
    </p:embeddedFont>
    <p:embeddedFont>
      <p:font typeface="Open Sans Semibold" panose="020B0706030804020204" pitchFamily="34" charset="0"/>
      <p:bold r:id="rId28"/>
      <p:boldItalic r:id="rId29"/>
    </p:embeddedFont>
    <p:embeddedFont>
      <p:font typeface="Raleway Light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5"/>
    <a:srgbClr val="EE4036"/>
    <a:srgbClr val="869FB1"/>
    <a:srgbClr val="F5FBFB"/>
    <a:srgbClr val="3B0336"/>
    <a:srgbClr val="C00000"/>
    <a:srgbClr val="FF6600"/>
    <a:srgbClr val="F8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4A48E5-21E7-4BF1-992A-1D130B73F549}">
  <a:tblStyle styleId="{954A48E5-21E7-4BF1-992A-1D130B73F5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008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561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894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6320de4b7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6320de4b7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10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90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3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93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05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11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25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688" y="214825"/>
            <a:ext cx="406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65900" y="2148250"/>
            <a:ext cx="24186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08350" y="2031176"/>
            <a:ext cx="41829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931350" y="245085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250550" y="793375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16650" y="1602561"/>
            <a:ext cx="3359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ctrTitle"/>
          </p:nvPr>
        </p:nvSpPr>
        <p:spPr>
          <a:xfrm flipH="1">
            <a:off x="4962625" y="1655575"/>
            <a:ext cx="35598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 flipH="1">
            <a:off x="6191125" y="2864000"/>
            <a:ext cx="233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617823" y="3019450"/>
            <a:ext cx="2774700" cy="15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Light"/>
              <a:buChar char="●"/>
              <a:defRPr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Char char="○"/>
              <a:defRPr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65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0C0B92-CD80-4DBC-8685-D5DA9229F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3181" y="1524564"/>
            <a:ext cx="5656553" cy="1047186"/>
          </a:xfrm>
        </p:spPr>
        <p:txBody>
          <a:bodyPr/>
          <a:lstStyle/>
          <a:p>
            <a:pPr algn="r"/>
            <a:r>
              <a:rPr lang="es-ES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“La persona: clave para el éxito emprendedor” 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C796D75-5F4A-DCBC-78DE-D39BD17BA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863772" y="-1857580"/>
            <a:ext cx="8708572" cy="8394204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557B3F0-C8C0-3F69-A737-D2C692D8C996}"/>
              </a:ext>
            </a:extLst>
          </p:cNvPr>
          <p:cNvCxnSpPr/>
          <p:nvPr/>
        </p:nvCxnSpPr>
        <p:spPr>
          <a:xfrm flipH="1">
            <a:off x="3178629" y="4173239"/>
            <a:ext cx="59653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ítulo 4">
            <a:extLst>
              <a:ext uri="{FF2B5EF4-FFF2-40B4-BE49-F238E27FC236}">
                <a16:creationId xmlns:a16="http://schemas.microsoft.com/office/drawing/2014/main" id="{A4E652C2-C633-7946-18E7-06E88FB3194C}"/>
              </a:ext>
            </a:extLst>
          </p:cNvPr>
          <p:cNvSpPr txBox="1">
            <a:spLocks/>
          </p:cNvSpPr>
          <p:nvPr/>
        </p:nvSpPr>
        <p:spPr>
          <a:xfrm>
            <a:off x="7076178" y="3599687"/>
            <a:ext cx="1563556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algn="r"/>
            <a:r>
              <a:rPr lang="es-ES" sz="24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Raúl Gil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22CA5089-C53C-C067-DE32-2D13B7E2F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6178" y="316340"/>
            <a:ext cx="1443707" cy="394860"/>
          </a:xfrm>
          <a:prstGeom prst="rect">
            <a:avLst/>
          </a:prstGeom>
        </p:spPr>
      </p:pic>
      <p:sp>
        <p:nvSpPr>
          <p:cNvPr id="6" name="Subtítulo 4">
            <a:extLst>
              <a:ext uri="{FF2B5EF4-FFF2-40B4-BE49-F238E27FC236}">
                <a16:creationId xmlns:a16="http://schemas.microsoft.com/office/drawing/2014/main" id="{A899D965-F92A-7F29-D68C-B0D2FB0F2695}"/>
              </a:ext>
            </a:extLst>
          </p:cNvPr>
          <p:cNvSpPr txBox="1">
            <a:spLocks/>
          </p:cNvSpPr>
          <p:nvPr/>
        </p:nvSpPr>
        <p:spPr>
          <a:xfrm>
            <a:off x="3093835" y="4149702"/>
            <a:ext cx="5545899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algn="r"/>
            <a:r>
              <a:rPr lang="es-ES" sz="1600" b="1" dirty="0" err="1">
                <a:solidFill>
                  <a:schemeClr val="bg1"/>
                </a:solidFill>
              </a:rPr>
              <a:t>MSc</a:t>
            </a:r>
            <a:r>
              <a:rPr lang="es-ES" sz="1600" b="1" dirty="0">
                <a:solidFill>
                  <a:schemeClr val="bg1"/>
                </a:solidFill>
              </a:rPr>
              <a:t>. en Psiquiatría Social y MBA</a:t>
            </a:r>
          </a:p>
          <a:p>
            <a:pPr algn="r"/>
            <a:r>
              <a:rPr lang="es-ES" sz="1600" b="1" dirty="0">
                <a:solidFill>
                  <a:schemeClr val="bg1"/>
                </a:solidFill>
              </a:rPr>
              <a:t>CUBAEMPRENDE</a:t>
            </a:r>
            <a:endParaRPr lang="es-ES" sz="1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sp>
        <p:nvSpPr>
          <p:cNvPr id="8" name="Google Shape;375;p31">
            <a:extLst>
              <a:ext uri="{FF2B5EF4-FFF2-40B4-BE49-F238E27FC236}">
                <a16:creationId xmlns:a16="http://schemas.microsoft.com/office/drawing/2014/main" id="{B029DFEA-3D3D-F33C-0079-EEBF5AC68189}"/>
              </a:ext>
            </a:extLst>
          </p:cNvPr>
          <p:cNvSpPr txBox="1">
            <a:spLocks/>
          </p:cNvSpPr>
          <p:nvPr/>
        </p:nvSpPr>
        <p:spPr>
          <a:xfrm>
            <a:off x="2614057" y="2137406"/>
            <a:ext cx="1379630" cy="71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s-ES" sz="14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Punto de resistencia al cambio </a:t>
            </a:r>
          </a:p>
        </p:txBody>
      </p:sp>
      <p:grpSp>
        <p:nvGrpSpPr>
          <p:cNvPr id="9" name="Google Shape;8578;p65">
            <a:extLst>
              <a:ext uri="{FF2B5EF4-FFF2-40B4-BE49-F238E27FC236}">
                <a16:creationId xmlns:a16="http://schemas.microsoft.com/office/drawing/2014/main" id="{30679539-53C5-39E5-7342-6A79E3F082D6}"/>
              </a:ext>
            </a:extLst>
          </p:cNvPr>
          <p:cNvGrpSpPr/>
          <p:nvPr/>
        </p:nvGrpSpPr>
        <p:grpSpPr>
          <a:xfrm>
            <a:off x="849350" y="2043713"/>
            <a:ext cx="1413977" cy="1722322"/>
            <a:chOff x="5159450" y="1919950"/>
            <a:chExt cx="1541050" cy="862500"/>
          </a:xfrm>
        </p:grpSpPr>
        <p:cxnSp>
          <p:nvCxnSpPr>
            <p:cNvPr id="10" name="Google Shape;8579;p65">
              <a:extLst>
                <a:ext uri="{FF2B5EF4-FFF2-40B4-BE49-F238E27FC236}">
                  <a16:creationId xmlns:a16="http://schemas.microsoft.com/office/drawing/2014/main" id="{919D00D9-5C4E-561A-5F90-D41F1A7EFBF2}"/>
                </a:ext>
              </a:extLst>
            </p:cNvPr>
            <p:cNvCxnSpPr/>
            <p:nvPr/>
          </p:nvCxnSpPr>
          <p:spPr>
            <a:xfrm>
              <a:off x="5159450" y="1919950"/>
              <a:ext cx="0" cy="862500"/>
            </a:xfrm>
            <a:prstGeom prst="straightConnector1">
              <a:avLst/>
            </a:prstGeom>
            <a:noFill/>
            <a:ln w="25400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8580;p65">
              <a:extLst>
                <a:ext uri="{FF2B5EF4-FFF2-40B4-BE49-F238E27FC236}">
                  <a16:creationId xmlns:a16="http://schemas.microsoft.com/office/drawing/2014/main" id="{07B2F561-D18B-6371-2CD8-FA2926E45C8B}"/>
                </a:ext>
              </a:extLst>
            </p:cNvPr>
            <p:cNvCxnSpPr/>
            <p:nvPr/>
          </p:nvCxnSpPr>
          <p:spPr>
            <a:xfrm>
              <a:off x="5161200" y="2778975"/>
              <a:ext cx="1539300" cy="0"/>
            </a:xfrm>
            <a:prstGeom prst="straightConnector1">
              <a:avLst/>
            </a:prstGeom>
            <a:noFill/>
            <a:ln w="25400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" name="Gráfico 11">
            <a:extLst>
              <a:ext uri="{FF2B5EF4-FFF2-40B4-BE49-F238E27FC236}">
                <a16:creationId xmlns:a16="http://schemas.microsoft.com/office/drawing/2014/main" id="{601B43BD-B3F9-BA21-54BB-7E8F0CBA0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768" y="1539809"/>
            <a:ext cx="1076448" cy="2063882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75A18686-7CA3-C8F5-D235-0F1B1FEFAD9F}"/>
              </a:ext>
            </a:extLst>
          </p:cNvPr>
          <p:cNvSpPr/>
          <p:nvPr/>
        </p:nvSpPr>
        <p:spPr>
          <a:xfrm>
            <a:off x="2024873" y="2836183"/>
            <a:ext cx="133343" cy="120466"/>
          </a:xfrm>
          <a:prstGeom prst="ellipse">
            <a:avLst/>
          </a:prstGeom>
          <a:solidFill>
            <a:srgbClr val="EE4036"/>
          </a:solidFill>
          <a:ln>
            <a:solidFill>
              <a:srgbClr val="EE40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5BD20CC-0D39-C589-1946-B92443484625}"/>
              </a:ext>
            </a:extLst>
          </p:cNvPr>
          <p:cNvCxnSpPr>
            <a:cxnSpLocks/>
          </p:cNvCxnSpPr>
          <p:nvPr/>
        </p:nvCxnSpPr>
        <p:spPr>
          <a:xfrm flipV="1">
            <a:off x="2207542" y="2645693"/>
            <a:ext cx="467265" cy="191204"/>
          </a:xfrm>
          <a:prstGeom prst="straightConnector1">
            <a:avLst/>
          </a:prstGeom>
          <a:ln w="28575">
            <a:solidFill>
              <a:srgbClr val="EE4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oogle Shape;375;p31">
            <a:extLst>
              <a:ext uri="{FF2B5EF4-FFF2-40B4-BE49-F238E27FC236}">
                <a16:creationId xmlns:a16="http://schemas.microsoft.com/office/drawing/2014/main" id="{61A6053C-9137-8F7E-D12D-47B9C3718730}"/>
              </a:ext>
            </a:extLst>
          </p:cNvPr>
          <p:cNvSpPr txBox="1">
            <a:spLocks/>
          </p:cNvSpPr>
          <p:nvPr/>
        </p:nvSpPr>
        <p:spPr>
          <a:xfrm>
            <a:off x="4586265" y="2270535"/>
            <a:ext cx="2005215" cy="46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s-ES" sz="14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Proceso de Prendimientos y Desprendimientos </a:t>
            </a:r>
          </a:p>
        </p:txBody>
      </p:sp>
      <p:sp>
        <p:nvSpPr>
          <p:cNvPr id="384" name="Google Shape;375;p31">
            <a:extLst>
              <a:ext uri="{FF2B5EF4-FFF2-40B4-BE49-F238E27FC236}">
                <a16:creationId xmlns:a16="http://schemas.microsoft.com/office/drawing/2014/main" id="{E809A336-C117-659E-1846-916FD1D4D374}"/>
              </a:ext>
            </a:extLst>
          </p:cNvPr>
          <p:cNvSpPr txBox="1">
            <a:spLocks/>
          </p:cNvSpPr>
          <p:nvPr/>
        </p:nvSpPr>
        <p:spPr>
          <a:xfrm>
            <a:off x="6696901" y="2160041"/>
            <a:ext cx="1814639" cy="46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s-ES" sz="1800" b="1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DEJAR DE SER, PARA SER </a:t>
            </a:r>
          </a:p>
        </p:txBody>
      </p:sp>
      <p:sp>
        <p:nvSpPr>
          <p:cNvPr id="385" name="Google Shape;4535;p60">
            <a:extLst>
              <a:ext uri="{FF2B5EF4-FFF2-40B4-BE49-F238E27FC236}">
                <a16:creationId xmlns:a16="http://schemas.microsoft.com/office/drawing/2014/main" id="{B2861221-69B7-4008-FF27-A2FB6429FD26}"/>
              </a:ext>
            </a:extLst>
          </p:cNvPr>
          <p:cNvSpPr/>
          <p:nvPr/>
        </p:nvSpPr>
        <p:spPr>
          <a:xfrm>
            <a:off x="4087843" y="2317015"/>
            <a:ext cx="498422" cy="253496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EE4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4535;p60">
            <a:extLst>
              <a:ext uri="{FF2B5EF4-FFF2-40B4-BE49-F238E27FC236}">
                <a16:creationId xmlns:a16="http://schemas.microsoft.com/office/drawing/2014/main" id="{13059BF6-FD14-1DDD-4D46-7E00C25CCE9D}"/>
              </a:ext>
            </a:extLst>
          </p:cNvPr>
          <p:cNvSpPr/>
          <p:nvPr/>
        </p:nvSpPr>
        <p:spPr>
          <a:xfrm rot="5400000">
            <a:off x="7344804" y="2795960"/>
            <a:ext cx="716950" cy="638039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EE4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375;p31">
            <a:extLst>
              <a:ext uri="{FF2B5EF4-FFF2-40B4-BE49-F238E27FC236}">
                <a16:creationId xmlns:a16="http://schemas.microsoft.com/office/drawing/2014/main" id="{07248720-3869-1B9D-2235-15660A805703}"/>
              </a:ext>
            </a:extLst>
          </p:cNvPr>
          <p:cNvSpPr txBox="1">
            <a:spLocks/>
          </p:cNvSpPr>
          <p:nvPr/>
        </p:nvSpPr>
        <p:spPr>
          <a:xfrm>
            <a:off x="6795961" y="3603691"/>
            <a:ext cx="1814639" cy="46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s-ES" sz="1800" b="1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CRECER </a:t>
            </a:r>
          </a:p>
        </p:txBody>
      </p:sp>
    </p:spTree>
    <p:extLst>
      <p:ext uri="{BB962C8B-B14F-4D97-AF65-F5344CB8AC3E}">
        <p14:creationId xmlns:p14="http://schemas.microsoft.com/office/powerpoint/2010/main" val="373608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6;p32">
            <a:extLst>
              <a:ext uri="{FF2B5EF4-FFF2-40B4-BE49-F238E27FC236}">
                <a16:creationId xmlns:a16="http://schemas.microsoft.com/office/drawing/2014/main" id="{8F2E09B4-C5AF-3519-528D-B12F727D2B5B}"/>
              </a:ext>
            </a:extLst>
          </p:cNvPr>
          <p:cNvSpPr txBox="1">
            <a:spLocks/>
          </p:cNvSpPr>
          <p:nvPr/>
        </p:nvSpPr>
        <p:spPr>
          <a:xfrm>
            <a:off x="4135751" y="397210"/>
            <a:ext cx="5008249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l"/>
            <a:r>
              <a:rPr lang="en-GB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PIRÁMIDE DEL DESARROLLO PERSONAL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D8AF00-99C3-5F18-9D77-96CAFE30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2" name="Google Shape;8610;p65">
            <a:extLst>
              <a:ext uri="{FF2B5EF4-FFF2-40B4-BE49-F238E27FC236}">
                <a16:creationId xmlns:a16="http://schemas.microsoft.com/office/drawing/2014/main" id="{6AAF7566-BE54-72D3-5ED3-95875BA56965}"/>
              </a:ext>
            </a:extLst>
          </p:cNvPr>
          <p:cNvGrpSpPr/>
          <p:nvPr/>
        </p:nvGrpSpPr>
        <p:grpSpPr>
          <a:xfrm>
            <a:off x="-1051790" y="551089"/>
            <a:ext cx="5504579" cy="4345340"/>
            <a:chOff x="926675" y="238125"/>
            <a:chExt cx="5755100" cy="5232975"/>
          </a:xfrm>
        </p:grpSpPr>
        <p:sp>
          <p:nvSpPr>
            <p:cNvPr id="3" name="Google Shape;8611;p65">
              <a:extLst>
                <a:ext uri="{FF2B5EF4-FFF2-40B4-BE49-F238E27FC236}">
                  <a16:creationId xmlns:a16="http://schemas.microsoft.com/office/drawing/2014/main" id="{348B2409-C49C-2C62-4746-ED8661E0E113}"/>
                </a:ext>
              </a:extLst>
            </p:cNvPr>
            <p:cNvSpPr/>
            <p:nvPr/>
          </p:nvSpPr>
          <p:spPr>
            <a:xfrm>
              <a:off x="2235475" y="2161099"/>
              <a:ext cx="3138650" cy="1012350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612;p65">
              <a:extLst>
                <a:ext uri="{FF2B5EF4-FFF2-40B4-BE49-F238E27FC236}">
                  <a16:creationId xmlns:a16="http://schemas.microsoft.com/office/drawing/2014/main" id="{4A36FF23-4DE0-5946-D508-8D2E2573B62E}"/>
                </a:ext>
              </a:extLst>
            </p:cNvPr>
            <p:cNvSpPr/>
            <p:nvPr/>
          </p:nvSpPr>
          <p:spPr>
            <a:xfrm>
              <a:off x="3208252" y="238125"/>
              <a:ext cx="1218920" cy="1111502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8613;p65">
              <a:extLst>
                <a:ext uri="{FF2B5EF4-FFF2-40B4-BE49-F238E27FC236}">
                  <a16:creationId xmlns:a16="http://schemas.microsoft.com/office/drawing/2014/main" id="{35821425-D5E1-A0E7-99AF-A8B787D288E5}"/>
                </a:ext>
              </a:extLst>
            </p:cNvPr>
            <p:cNvSpPr/>
            <p:nvPr/>
          </p:nvSpPr>
          <p:spPr>
            <a:xfrm>
              <a:off x="926675" y="4357100"/>
              <a:ext cx="5755100" cy="1114000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4;p65">
              <a:extLst>
                <a:ext uri="{FF2B5EF4-FFF2-40B4-BE49-F238E27FC236}">
                  <a16:creationId xmlns:a16="http://schemas.microsoft.com/office/drawing/2014/main" id="{B45301ED-9B7F-43FA-3D67-812F14D95E1F}"/>
                </a:ext>
              </a:extLst>
            </p:cNvPr>
            <p:cNvSpPr/>
            <p:nvPr/>
          </p:nvSpPr>
          <p:spPr>
            <a:xfrm>
              <a:off x="1621700" y="3256600"/>
              <a:ext cx="4370050" cy="1006950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8611;p65">
              <a:extLst>
                <a:ext uri="{FF2B5EF4-FFF2-40B4-BE49-F238E27FC236}">
                  <a16:creationId xmlns:a16="http://schemas.microsoft.com/office/drawing/2014/main" id="{7F8716D3-34E8-78C5-D9EF-CAB8B2CB56CC}"/>
                </a:ext>
              </a:extLst>
            </p:cNvPr>
            <p:cNvSpPr/>
            <p:nvPr/>
          </p:nvSpPr>
          <p:spPr>
            <a:xfrm>
              <a:off x="2825774" y="1443176"/>
              <a:ext cx="1961901" cy="634775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" name="Google Shape;396;p32">
            <a:extLst>
              <a:ext uri="{FF2B5EF4-FFF2-40B4-BE49-F238E27FC236}">
                <a16:creationId xmlns:a16="http://schemas.microsoft.com/office/drawing/2014/main" id="{D36CB499-39AB-3DD1-FF9B-EC416B84C009}"/>
              </a:ext>
            </a:extLst>
          </p:cNvPr>
          <p:cNvSpPr txBox="1">
            <a:spLocks/>
          </p:cNvSpPr>
          <p:nvPr/>
        </p:nvSpPr>
        <p:spPr>
          <a:xfrm>
            <a:off x="1501239" y="898299"/>
            <a:ext cx="607200" cy="63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l"/>
            <a:r>
              <a:rPr lang="en-GB" sz="2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</a:t>
            </a:r>
          </a:p>
        </p:txBody>
      </p:sp>
      <p:sp>
        <p:nvSpPr>
          <p:cNvPr id="12" name="Google Shape;396;p32">
            <a:extLst>
              <a:ext uri="{FF2B5EF4-FFF2-40B4-BE49-F238E27FC236}">
                <a16:creationId xmlns:a16="http://schemas.microsoft.com/office/drawing/2014/main" id="{F38F58BE-FBE8-DE11-193E-9456380952F8}"/>
              </a:ext>
            </a:extLst>
          </p:cNvPr>
          <p:cNvSpPr txBox="1">
            <a:spLocks/>
          </p:cNvSpPr>
          <p:nvPr/>
        </p:nvSpPr>
        <p:spPr>
          <a:xfrm>
            <a:off x="932079" y="1601180"/>
            <a:ext cx="2537730" cy="63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l"/>
            <a:r>
              <a:rPr lang="en-GB" sz="18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RESILIENCIA</a:t>
            </a:r>
          </a:p>
        </p:txBody>
      </p:sp>
      <p:sp>
        <p:nvSpPr>
          <p:cNvPr id="19" name="Google Shape;396;p32">
            <a:extLst>
              <a:ext uri="{FF2B5EF4-FFF2-40B4-BE49-F238E27FC236}">
                <a16:creationId xmlns:a16="http://schemas.microsoft.com/office/drawing/2014/main" id="{66C772DA-D86F-75DA-3961-60FA74BF30BB}"/>
              </a:ext>
            </a:extLst>
          </p:cNvPr>
          <p:cNvSpPr txBox="1">
            <a:spLocks/>
          </p:cNvSpPr>
          <p:nvPr/>
        </p:nvSpPr>
        <p:spPr>
          <a:xfrm>
            <a:off x="431634" y="2355075"/>
            <a:ext cx="2537730" cy="63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n-GB" sz="18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ASERTIVIDAD </a:t>
            </a:r>
          </a:p>
        </p:txBody>
      </p:sp>
      <p:sp>
        <p:nvSpPr>
          <p:cNvPr id="20" name="Google Shape;396;p32">
            <a:extLst>
              <a:ext uri="{FF2B5EF4-FFF2-40B4-BE49-F238E27FC236}">
                <a16:creationId xmlns:a16="http://schemas.microsoft.com/office/drawing/2014/main" id="{5AB96A99-BB5A-A4F8-D6A5-D323F6BE7345}"/>
              </a:ext>
            </a:extLst>
          </p:cNvPr>
          <p:cNvSpPr txBox="1">
            <a:spLocks/>
          </p:cNvSpPr>
          <p:nvPr/>
        </p:nvSpPr>
        <p:spPr>
          <a:xfrm>
            <a:off x="444534" y="3218298"/>
            <a:ext cx="2537730" cy="63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n-GB" sz="18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AUTOESTIMA </a:t>
            </a:r>
          </a:p>
        </p:txBody>
      </p:sp>
      <p:sp>
        <p:nvSpPr>
          <p:cNvPr id="21" name="Google Shape;396;p32">
            <a:extLst>
              <a:ext uri="{FF2B5EF4-FFF2-40B4-BE49-F238E27FC236}">
                <a16:creationId xmlns:a16="http://schemas.microsoft.com/office/drawing/2014/main" id="{37BCD600-6C09-FFCE-DF06-9D9B84A72FCB}"/>
              </a:ext>
            </a:extLst>
          </p:cNvPr>
          <p:cNvSpPr txBox="1">
            <a:spLocks/>
          </p:cNvSpPr>
          <p:nvPr/>
        </p:nvSpPr>
        <p:spPr>
          <a:xfrm>
            <a:off x="444534" y="4116991"/>
            <a:ext cx="2757528" cy="63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n-GB" sz="18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AUTOCONOCIMIENTO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D219D94-DEE1-FF8A-7D1C-E2AD54BEFCBF}"/>
              </a:ext>
            </a:extLst>
          </p:cNvPr>
          <p:cNvSpPr txBox="1"/>
          <p:nvPr/>
        </p:nvSpPr>
        <p:spPr>
          <a:xfrm>
            <a:off x="4233950" y="2142743"/>
            <a:ext cx="1392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Motivación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B883695-06D2-3EA3-0AA1-31334E781474}"/>
              </a:ext>
            </a:extLst>
          </p:cNvPr>
          <p:cNvSpPr txBox="1"/>
          <p:nvPr/>
        </p:nvSpPr>
        <p:spPr>
          <a:xfrm>
            <a:off x="4049553" y="2562686"/>
            <a:ext cx="210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Toma de Decisiones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A887383-6644-D99E-2278-A63B21F2BA4A}"/>
              </a:ext>
            </a:extLst>
          </p:cNvPr>
          <p:cNvSpPr txBox="1"/>
          <p:nvPr/>
        </p:nvSpPr>
        <p:spPr>
          <a:xfrm>
            <a:off x="4591367" y="2979929"/>
            <a:ext cx="210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Gestión del Tiempo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C3A541A-1B61-0483-E579-2ABBE3EFC848}"/>
              </a:ext>
            </a:extLst>
          </p:cNvPr>
          <p:cNvSpPr txBox="1"/>
          <p:nvPr/>
        </p:nvSpPr>
        <p:spPr>
          <a:xfrm>
            <a:off x="4848217" y="3915168"/>
            <a:ext cx="1607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Organización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EA798CB-3AA0-701A-9359-560142EE3496}"/>
              </a:ext>
            </a:extLst>
          </p:cNvPr>
          <p:cNvSpPr txBox="1"/>
          <p:nvPr/>
        </p:nvSpPr>
        <p:spPr>
          <a:xfrm>
            <a:off x="4483988" y="3475481"/>
            <a:ext cx="1533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Planificación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AC09A42-6FEA-0B39-5C06-59FE609E8085}"/>
              </a:ext>
            </a:extLst>
          </p:cNvPr>
          <p:cNvSpPr txBox="1"/>
          <p:nvPr/>
        </p:nvSpPr>
        <p:spPr>
          <a:xfrm>
            <a:off x="6725217" y="4136433"/>
            <a:ext cx="144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Templanza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D261DF1-829B-3167-AFDD-023E9E2E2600}"/>
              </a:ext>
            </a:extLst>
          </p:cNvPr>
          <p:cNvSpPr txBox="1"/>
          <p:nvPr/>
        </p:nvSpPr>
        <p:spPr>
          <a:xfrm>
            <a:off x="3702283" y="1745701"/>
            <a:ext cx="3251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Fortalezas / debilidades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B959106-88FB-A8FC-86EA-51F8C1E6BB29}"/>
              </a:ext>
            </a:extLst>
          </p:cNvPr>
          <p:cNvSpPr txBox="1"/>
          <p:nvPr/>
        </p:nvSpPr>
        <p:spPr>
          <a:xfrm>
            <a:off x="5403648" y="4341558"/>
            <a:ext cx="102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Valores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67DED95-B730-C73B-0211-ECBF16EE345B}"/>
              </a:ext>
            </a:extLst>
          </p:cNvPr>
          <p:cNvSpPr txBox="1"/>
          <p:nvPr/>
        </p:nvSpPr>
        <p:spPr>
          <a:xfrm>
            <a:off x="5977351" y="2177898"/>
            <a:ext cx="3251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Proactividad / Procrastinación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9F367D4-119A-6BEA-81D4-4F31419CD2D9}"/>
              </a:ext>
            </a:extLst>
          </p:cNvPr>
          <p:cNvSpPr txBox="1"/>
          <p:nvPr/>
        </p:nvSpPr>
        <p:spPr>
          <a:xfrm>
            <a:off x="6514926" y="2594838"/>
            <a:ext cx="1705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Culpa /Perdón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4104478-9667-F470-379B-B9631971F578}"/>
              </a:ext>
            </a:extLst>
          </p:cNvPr>
          <p:cNvSpPr txBox="1"/>
          <p:nvPr/>
        </p:nvSpPr>
        <p:spPr>
          <a:xfrm>
            <a:off x="6405126" y="1745701"/>
            <a:ext cx="227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Habilidades sociales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944BFE4-8EC0-4051-56B9-EB138626290B}"/>
              </a:ext>
            </a:extLst>
          </p:cNvPr>
          <p:cNvSpPr txBox="1"/>
          <p:nvPr/>
        </p:nvSpPr>
        <p:spPr>
          <a:xfrm>
            <a:off x="6493085" y="3007738"/>
            <a:ext cx="244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Mecanismo de Afrontamiento a las frustraciones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F10D73F-2572-E932-2AE3-662356E86C7E}"/>
              </a:ext>
            </a:extLst>
          </p:cNvPr>
          <p:cNvSpPr txBox="1"/>
          <p:nvPr/>
        </p:nvSpPr>
        <p:spPr>
          <a:xfrm>
            <a:off x="6425111" y="3572314"/>
            <a:ext cx="262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Aprender a posponer  vs sentido de lo inmediato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3444561" y="681990"/>
            <a:ext cx="5277232" cy="628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EMPRENDEDOR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66DF7C4-617C-AE71-AF95-85A345A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33647" y="-2636295"/>
            <a:ext cx="11988801" cy="115560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795AF58-7675-0F3B-825B-DA0B80BF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sp>
        <p:nvSpPr>
          <p:cNvPr id="4" name="Google Shape;396;p32">
            <a:extLst>
              <a:ext uri="{FF2B5EF4-FFF2-40B4-BE49-F238E27FC236}">
                <a16:creationId xmlns:a16="http://schemas.microsoft.com/office/drawing/2014/main" id="{D53D08FC-E5F8-6A6D-9151-133B12B76610}"/>
              </a:ext>
            </a:extLst>
          </p:cNvPr>
          <p:cNvSpPr txBox="1">
            <a:spLocks/>
          </p:cNvSpPr>
          <p:nvPr/>
        </p:nvSpPr>
        <p:spPr>
          <a:xfrm>
            <a:off x="3776053" y="1449461"/>
            <a:ext cx="2488731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40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Visión y creatividad </a:t>
            </a: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endParaRPr lang="es-ES" sz="1400" b="1" dirty="0">
              <a:solidFill>
                <a:srgbClr val="EE403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Pasión y determinación </a:t>
            </a: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endParaRPr lang="es-ES" sz="1400" b="1" dirty="0">
              <a:solidFill>
                <a:srgbClr val="EE403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Toma de riesgos calculados</a:t>
            </a:r>
          </a:p>
          <a:p>
            <a:pPr algn="l">
              <a:buClr>
                <a:srgbClr val="003965"/>
              </a:buClr>
              <a:buSzPct val="100000"/>
            </a:pP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Adaptabilidad </a:t>
            </a: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endParaRPr lang="es-ES" sz="1400" b="1" dirty="0">
              <a:solidFill>
                <a:srgbClr val="EE403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Capacidad de liderazgo </a:t>
            </a: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endParaRPr lang="es-ES" sz="1400" b="1" dirty="0">
              <a:solidFill>
                <a:srgbClr val="EE403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Resiliencia </a:t>
            </a:r>
          </a:p>
        </p:txBody>
      </p:sp>
      <p:sp>
        <p:nvSpPr>
          <p:cNvPr id="5" name="Google Shape;396;p32">
            <a:extLst>
              <a:ext uri="{FF2B5EF4-FFF2-40B4-BE49-F238E27FC236}">
                <a16:creationId xmlns:a16="http://schemas.microsoft.com/office/drawing/2014/main" id="{F25D8578-67EF-A6F7-AA07-AE608C7D65E1}"/>
              </a:ext>
            </a:extLst>
          </p:cNvPr>
          <p:cNvSpPr txBox="1">
            <a:spLocks/>
          </p:cNvSpPr>
          <p:nvPr/>
        </p:nvSpPr>
        <p:spPr>
          <a:xfrm>
            <a:off x="6427813" y="1449461"/>
            <a:ext cx="2488731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40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Adaptabilidad </a:t>
            </a: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endParaRPr lang="es-ES" sz="1400" b="1" dirty="0">
              <a:solidFill>
                <a:srgbClr val="EE403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Habilidades de </a:t>
            </a:r>
            <a:r>
              <a:rPr lang="es-ES" sz="1400" b="1" dirty="0" err="1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networking</a:t>
            </a: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endParaRPr lang="es-ES" sz="1400" b="1" dirty="0">
              <a:solidFill>
                <a:srgbClr val="EE403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Gestión del tiempo y organización</a:t>
            </a: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endParaRPr lang="es-ES" sz="1400" b="1" dirty="0">
              <a:solidFill>
                <a:srgbClr val="EE403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Clr>
                <a:srgbClr val="003965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1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Persistencia</a:t>
            </a:r>
          </a:p>
        </p:txBody>
      </p:sp>
    </p:spTree>
    <p:extLst>
      <p:ext uri="{BB962C8B-B14F-4D97-AF65-F5344CB8AC3E}">
        <p14:creationId xmlns:p14="http://schemas.microsoft.com/office/powerpoint/2010/main" val="9762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4931B61-0404-CA5E-52DB-E472E6D86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868951" y="-2749360"/>
            <a:ext cx="11988801" cy="1155602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35CDCD0-2A42-C47E-E0B8-C14ED3D4CF3B}"/>
              </a:ext>
            </a:extLst>
          </p:cNvPr>
          <p:cNvSpPr/>
          <p:nvPr/>
        </p:nvSpPr>
        <p:spPr>
          <a:xfrm>
            <a:off x="-610572" y="1787978"/>
            <a:ext cx="9864254" cy="1567543"/>
          </a:xfrm>
          <a:prstGeom prst="rect">
            <a:avLst/>
          </a:prstGeom>
          <a:solidFill>
            <a:srgbClr val="00396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Google Shape;396;p32">
            <a:extLst>
              <a:ext uri="{FF2B5EF4-FFF2-40B4-BE49-F238E27FC236}">
                <a16:creationId xmlns:a16="http://schemas.microsoft.com/office/drawing/2014/main" id="{989EE199-F12A-DEAA-4D86-02FE22A699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2242055"/>
            <a:ext cx="3817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MUCHAS GRACIAS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E83C24-1BE4-8FF0-9641-69CFD889A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6" y="2373688"/>
            <a:ext cx="3230001" cy="396124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F14C307-1593-7140-4ED8-E2601BC5507F}"/>
              </a:ext>
            </a:extLst>
          </p:cNvPr>
          <p:cNvCxnSpPr/>
          <p:nvPr/>
        </p:nvCxnSpPr>
        <p:spPr>
          <a:xfrm>
            <a:off x="4046220" y="2148840"/>
            <a:ext cx="0" cy="7924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11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3659887" y="1005890"/>
            <a:ext cx="5277232" cy="628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¿Que necesitamos para iniciar un emprendimiento? </a:t>
            </a:r>
            <a:endParaRPr sz="2800" b="1" dirty="0">
              <a:solidFill>
                <a:srgbClr val="0039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6" name="Google Shape;376;p31"/>
          <p:cNvSpPr txBox="1">
            <a:spLocks noGrp="1"/>
          </p:cNvSpPr>
          <p:nvPr>
            <p:ph type="subTitle" idx="1"/>
          </p:nvPr>
        </p:nvSpPr>
        <p:spPr>
          <a:xfrm>
            <a:off x="3612636" y="1655365"/>
            <a:ext cx="5371735" cy="2785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200000"/>
              </a:lnSpc>
            </a:pPr>
            <a:r>
              <a:rPr lang="es-E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Recurso tiempo</a:t>
            </a:r>
          </a:p>
          <a:p>
            <a:pPr algn="l">
              <a:lnSpc>
                <a:spcPct val="200000"/>
              </a:lnSpc>
            </a:pPr>
            <a:r>
              <a:rPr lang="es-E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Capital Financieros</a:t>
            </a:r>
          </a:p>
          <a:p>
            <a:pPr algn="l">
              <a:lnSpc>
                <a:spcPct val="200000"/>
              </a:lnSpc>
            </a:pPr>
            <a:r>
              <a:rPr lang="es-E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Recursos Materiales</a:t>
            </a:r>
          </a:p>
          <a:p>
            <a:pPr algn="l">
              <a:lnSpc>
                <a:spcPct val="200000"/>
              </a:lnSpc>
            </a:pPr>
            <a:r>
              <a:rPr lang="es-ES" sz="2800" b="1" dirty="0">
                <a:solidFill>
                  <a:srgbClr val="EE40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Capital Humano </a:t>
            </a:r>
          </a:p>
          <a:p>
            <a:pPr algn="l">
              <a:lnSpc>
                <a:spcPct val="200000"/>
              </a:lnSpc>
            </a:pPr>
            <a:r>
              <a:rPr lang="es-E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l">
              <a:lnSpc>
                <a:spcPct val="200000"/>
              </a:lnSpc>
            </a:pPr>
            <a:r>
              <a:rPr lang="es-E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algn="l">
              <a:lnSpc>
                <a:spcPct val="200000"/>
              </a:lnSpc>
            </a:pPr>
            <a:endParaRPr lang="es-ES" sz="1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66DF7C4-617C-AE71-AF95-85A345A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33647" y="-2636295"/>
            <a:ext cx="11988801" cy="115560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795AF58-7675-0F3B-825B-DA0B80BF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841906" y="1789709"/>
            <a:ext cx="3817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CAPITAL HUMANO</a:t>
            </a:r>
          </a:p>
        </p:txBody>
      </p:sp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5148615" y="1337972"/>
            <a:ext cx="3359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003965"/>
                </a:solidFill>
              </a:rPr>
              <a:t>Es la parte intangible de una organización que, pese a no estar reflejada en los estados contables o financieros, genera un valor actual o a futuro. </a:t>
            </a:r>
            <a:endParaRPr sz="2000" b="1" dirty="0">
              <a:solidFill>
                <a:srgbClr val="003965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2" name="Google Shape;4606;p60">
            <a:extLst>
              <a:ext uri="{FF2B5EF4-FFF2-40B4-BE49-F238E27FC236}">
                <a16:creationId xmlns:a16="http://schemas.microsoft.com/office/drawing/2014/main" id="{64BED548-E65C-9D41-D49A-79B2F429260C}"/>
              </a:ext>
            </a:extLst>
          </p:cNvPr>
          <p:cNvGrpSpPr/>
          <p:nvPr/>
        </p:nvGrpSpPr>
        <p:grpSpPr>
          <a:xfrm>
            <a:off x="3670212" y="1881913"/>
            <a:ext cx="896674" cy="1014692"/>
            <a:chOff x="5037700" y="2430325"/>
            <a:chExt cx="75950" cy="65850"/>
          </a:xfrm>
        </p:grpSpPr>
        <p:sp>
          <p:nvSpPr>
            <p:cNvPr id="3" name="Google Shape;4607;p60">
              <a:extLst>
                <a:ext uri="{FF2B5EF4-FFF2-40B4-BE49-F238E27FC236}">
                  <a16:creationId xmlns:a16="http://schemas.microsoft.com/office/drawing/2014/main" id="{D7BBF6E3-6046-B8BB-36AB-6694334497B2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608;p60">
              <a:extLst>
                <a:ext uri="{FF2B5EF4-FFF2-40B4-BE49-F238E27FC236}">
                  <a16:creationId xmlns:a16="http://schemas.microsoft.com/office/drawing/2014/main" id="{F85410E8-A0F2-FBFF-E4FE-A86189B9CD9E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3444561" y="2571750"/>
            <a:ext cx="5277232" cy="628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¿QUE SUCEDE CUANDO </a:t>
            </a:r>
            <a:br>
              <a:rPr lang="es-ES" sz="32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s-ES" sz="32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NOS DECIDIMOS </a:t>
            </a:r>
            <a:br>
              <a:rPr lang="es-ES" sz="32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s-ES" sz="32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 EMPRENDER? 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66DF7C4-617C-AE71-AF95-85A345A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33647" y="-2636295"/>
            <a:ext cx="11988801" cy="115560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795AF58-7675-0F3B-825B-DA0B80BF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552793" y="2188601"/>
            <a:ext cx="2488731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 ENFRENTAMOS A UN CAMBIO 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5" name="Google Shape;8235;p64">
            <a:extLst>
              <a:ext uri="{FF2B5EF4-FFF2-40B4-BE49-F238E27FC236}">
                <a16:creationId xmlns:a16="http://schemas.microsoft.com/office/drawing/2014/main" id="{C3C90825-C920-CBFC-BE67-1DDEA1A290DB}"/>
              </a:ext>
            </a:extLst>
          </p:cNvPr>
          <p:cNvGrpSpPr/>
          <p:nvPr/>
        </p:nvGrpSpPr>
        <p:grpSpPr>
          <a:xfrm rot="10800000">
            <a:off x="3435579" y="520208"/>
            <a:ext cx="5291561" cy="4347625"/>
            <a:chOff x="238125" y="1335475"/>
            <a:chExt cx="3703175" cy="3034175"/>
          </a:xfrm>
        </p:grpSpPr>
        <p:sp>
          <p:nvSpPr>
            <p:cNvPr id="8" name="Google Shape;8237;p64">
              <a:extLst>
                <a:ext uri="{FF2B5EF4-FFF2-40B4-BE49-F238E27FC236}">
                  <a16:creationId xmlns:a16="http://schemas.microsoft.com/office/drawing/2014/main" id="{AF1A86A3-D2E0-4418-B362-8D26B6F3979B}"/>
                </a:ext>
              </a:extLst>
            </p:cNvPr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8238;p64">
              <a:extLst>
                <a:ext uri="{FF2B5EF4-FFF2-40B4-BE49-F238E27FC236}">
                  <a16:creationId xmlns:a16="http://schemas.microsoft.com/office/drawing/2014/main" id="{2C364E2F-DD69-EF36-CAA9-B0292266F1F2}"/>
                </a:ext>
              </a:extLst>
            </p:cNvPr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3B0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3926541" y="934560"/>
            <a:ext cx="2436191" cy="4208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Movimiento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Ruptura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Romper rutinas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Enfrentar opiniones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Miedo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Inseguridad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Incertidumbre </a:t>
            </a:r>
            <a:endParaRPr lang="es-ES" sz="2000" b="1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Google Shape;397;p32">
            <a:extLst>
              <a:ext uri="{FF2B5EF4-FFF2-40B4-BE49-F238E27FC236}">
                <a16:creationId xmlns:a16="http://schemas.microsoft.com/office/drawing/2014/main" id="{F0F154D4-1F8B-07F3-1D15-FFCC538E8B27}"/>
              </a:ext>
            </a:extLst>
          </p:cNvPr>
          <p:cNvSpPr txBox="1">
            <a:spLocks/>
          </p:cNvSpPr>
          <p:nvPr/>
        </p:nvSpPr>
        <p:spPr>
          <a:xfrm>
            <a:off x="6541633" y="934560"/>
            <a:ext cx="2273600" cy="420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Motivación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Sueños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Esperanzas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Deseos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Anhelos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</a:pPr>
            <a:r>
              <a:rPr lang="es-ES" sz="1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Futuro </a:t>
            </a:r>
            <a:endParaRPr lang="es-ES" sz="2000" b="1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0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3380696" y="912800"/>
            <a:ext cx="2259378" cy="825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Movimiento</a:t>
            </a:r>
            <a:br>
              <a:rPr lang="es-ES" sz="2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s-ES" sz="2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Temor 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435237" y="471296"/>
            <a:ext cx="2436191" cy="2802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bg1"/>
              </a:buClr>
              <a:buNone/>
            </a:pPr>
            <a:r>
              <a:rPr lang="es-ES" sz="1800" b="1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Zona de confort</a:t>
            </a:r>
          </a:p>
          <a:p>
            <a:pPr marL="342900" indent="-342900">
              <a:lnSpc>
                <a:spcPct val="150000"/>
              </a:lnSpc>
              <a:buClr>
                <a:srgbClr val="003965"/>
              </a:buClr>
            </a:pPr>
            <a:r>
              <a:rPr lang="es-ES" sz="1400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Espacio Conocido </a:t>
            </a:r>
          </a:p>
          <a:p>
            <a:pPr marL="342900" indent="-342900">
              <a:lnSpc>
                <a:spcPct val="150000"/>
              </a:lnSpc>
              <a:buClr>
                <a:srgbClr val="003965"/>
              </a:buClr>
            </a:pPr>
            <a:r>
              <a:rPr lang="es-ES" sz="1400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Del Control de lo Seguro </a:t>
            </a:r>
          </a:p>
          <a:p>
            <a:pPr marL="342900" indent="-342900">
              <a:lnSpc>
                <a:spcPct val="150000"/>
              </a:lnSpc>
              <a:buClr>
                <a:srgbClr val="003965"/>
              </a:buClr>
            </a:pPr>
            <a:r>
              <a:rPr lang="es-ES" sz="1400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Del Conocimiento  de riesgos </a:t>
            </a:r>
          </a:p>
          <a:p>
            <a:pPr marL="342900" indent="-342900">
              <a:lnSpc>
                <a:spcPct val="150000"/>
              </a:lnSpc>
              <a:buClr>
                <a:srgbClr val="003965"/>
              </a:buClr>
            </a:pPr>
            <a:r>
              <a:rPr lang="es-ES" sz="1400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Del manejo del entorno </a:t>
            </a:r>
            <a:endParaRPr lang="es-ES" dirty="0">
              <a:solidFill>
                <a:srgbClr val="003965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Google Shape;397;p32">
            <a:extLst>
              <a:ext uri="{FF2B5EF4-FFF2-40B4-BE49-F238E27FC236}">
                <a16:creationId xmlns:a16="http://schemas.microsoft.com/office/drawing/2014/main" id="{108CC89A-D744-A3A2-36C4-8A4A032CD380}"/>
              </a:ext>
            </a:extLst>
          </p:cNvPr>
          <p:cNvSpPr txBox="1">
            <a:spLocks/>
          </p:cNvSpPr>
          <p:nvPr/>
        </p:nvSpPr>
        <p:spPr>
          <a:xfrm>
            <a:off x="6210750" y="471296"/>
            <a:ext cx="2717681" cy="253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bg1"/>
              </a:buClr>
              <a:buFont typeface="Nunito Light"/>
              <a:buNone/>
            </a:pPr>
            <a:r>
              <a:rPr lang="es-ES" sz="1800" b="1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Zona de Aprendizaje</a:t>
            </a:r>
          </a:p>
          <a:p>
            <a:pPr marL="342900" indent="-342900">
              <a:lnSpc>
                <a:spcPct val="150000"/>
              </a:lnSpc>
              <a:buClr>
                <a:srgbClr val="003965"/>
              </a:buClr>
            </a:pPr>
            <a:r>
              <a:rPr lang="es-ES" sz="1400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Lo Desconocido </a:t>
            </a:r>
          </a:p>
          <a:p>
            <a:pPr marL="342900" indent="-342900">
              <a:lnSpc>
                <a:spcPct val="150000"/>
              </a:lnSpc>
              <a:buClr>
                <a:srgbClr val="003965"/>
              </a:buClr>
            </a:pPr>
            <a:r>
              <a:rPr lang="es-ES" sz="1400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El no control </a:t>
            </a:r>
          </a:p>
          <a:p>
            <a:pPr marL="342900" indent="-342900">
              <a:lnSpc>
                <a:spcPct val="150000"/>
              </a:lnSpc>
              <a:buClr>
                <a:srgbClr val="003965"/>
              </a:buClr>
            </a:pPr>
            <a:r>
              <a:rPr lang="es-ES" sz="1400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Los riesgos </a:t>
            </a:r>
          </a:p>
          <a:p>
            <a:pPr marL="342900" indent="-342900">
              <a:lnSpc>
                <a:spcPct val="150000"/>
              </a:lnSpc>
              <a:buClr>
                <a:srgbClr val="003965"/>
              </a:buClr>
            </a:pPr>
            <a:r>
              <a:rPr lang="es-ES" sz="1400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La Incertidumbre </a:t>
            </a:r>
          </a:p>
          <a:p>
            <a:pPr marL="342900" indent="-342900">
              <a:lnSpc>
                <a:spcPct val="150000"/>
              </a:lnSpc>
              <a:buClr>
                <a:srgbClr val="003965"/>
              </a:buClr>
            </a:pPr>
            <a:r>
              <a:rPr lang="es-ES" sz="1400" dirty="0">
                <a:solidFill>
                  <a:srgbClr val="0039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Lo Nuevo </a:t>
            </a:r>
            <a:endParaRPr lang="es-ES" dirty="0">
              <a:solidFill>
                <a:srgbClr val="003965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Google Shape;4535;p60">
            <a:extLst>
              <a:ext uri="{FF2B5EF4-FFF2-40B4-BE49-F238E27FC236}">
                <a16:creationId xmlns:a16="http://schemas.microsoft.com/office/drawing/2014/main" id="{7FB9AB4C-0EAA-EDDE-6ADF-8F8B7F96B05E}"/>
              </a:ext>
            </a:extLst>
          </p:cNvPr>
          <p:cNvSpPr/>
          <p:nvPr/>
        </p:nvSpPr>
        <p:spPr>
          <a:xfrm rot="5400000">
            <a:off x="4119064" y="2785033"/>
            <a:ext cx="695922" cy="41943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0039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4807;p60">
            <a:extLst>
              <a:ext uri="{FF2B5EF4-FFF2-40B4-BE49-F238E27FC236}">
                <a16:creationId xmlns:a16="http://schemas.microsoft.com/office/drawing/2014/main" id="{8A2DDF3E-2E35-900F-703C-EF65202946DA}"/>
              </a:ext>
            </a:extLst>
          </p:cNvPr>
          <p:cNvSpPr/>
          <p:nvPr/>
        </p:nvSpPr>
        <p:spPr>
          <a:xfrm rot="16200000">
            <a:off x="3971348" y="356666"/>
            <a:ext cx="1078075" cy="32603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39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/>
          </a:p>
        </p:txBody>
      </p:sp>
      <p:sp>
        <p:nvSpPr>
          <p:cNvPr id="18" name="Google Shape;396;p32">
            <a:extLst>
              <a:ext uri="{FF2B5EF4-FFF2-40B4-BE49-F238E27FC236}">
                <a16:creationId xmlns:a16="http://schemas.microsoft.com/office/drawing/2014/main" id="{8AFA5AFE-43B6-A539-E344-EBF95E485875}"/>
              </a:ext>
            </a:extLst>
          </p:cNvPr>
          <p:cNvSpPr txBox="1">
            <a:spLocks/>
          </p:cNvSpPr>
          <p:nvPr/>
        </p:nvSpPr>
        <p:spPr>
          <a:xfrm>
            <a:off x="3337336" y="3463630"/>
            <a:ext cx="2259378" cy="82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s-ES" sz="24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Cambio</a:t>
            </a:r>
          </a:p>
        </p:txBody>
      </p:sp>
      <p:sp>
        <p:nvSpPr>
          <p:cNvPr id="19" name="Google Shape;396;p32">
            <a:extLst>
              <a:ext uri="{FF2B5EF4-FFF2-40B4-BE49-F238E27FC236}">
                <a16:creationId xmlns:a16="http://schemas.microsoft.com/office/drawing/2014/main" id="{C66D3E1D-2843-EC5B-3CA2-270DB88B1354}"/>
              </a:ext>
            </a:extLst>
          </p:cNvPr>
          <p:cNvSpPr txBox="1">
            <a:spLocks/>
          </p:cNvSpPr>
          <p:nvPr/>
        </p:nvSpPr>
        <p:spPr>
          <a:xfrm>
            <a:off x="915456" y="4225841"/>
            <a:ext cx="4839460" cy="82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s-ES" sz="20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Proceso de génesis y trasformación </a:t>
            </a:r>
          </a:p>
        </p:txBody>
      </p:sp>
      <p:sp>
        <p:nvSpPr>
          <p:cNvPr id="20" name="Google Shape;4535;p60">
            <a:extLst>
              <a:ext uri="{FF2B5EF4-FFF2-40B4-BE49-F238E27FC236}">
                <a16:creationId xmlns:a16="http://schemas.microsoft.com/office/drawing/2014/main" id="{EECA2222-D555-072A-0772-524A18EE7532}"/>
              </a:ext>
            </a:extLst>
          </p:cNvPr>
          <p:cNvSpPr/>
          <p:nvPr/>
        </p:nvSpPr>
        <p:spPr>
          <a:xfrm>
            <a:off x="5775843" y="4338063"/>
            <a:ext cx="498422" cy="253496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0039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396;p32">
            <a:extLst>
              <a:ext uri="{FF2B5EF4-FFF2-40B4-BE49-F238E27FC236}">
                <a16:creationId xmlns:a16="http://schemas.microsoft.com/office/drawing/2014/main" id="{9BF1EEED-6D5E-1552-B1C0-5998446A33D1}"/>
              </a:ext>
            </a:extLst>
          </p:cNvPr>
          <p:cNvSpPr txBox="1">
            <a:spLocks/>
          </p:cNvSpPr>
          <p:nvPr/>
        </p:nvSpPr>
        <p:spPr>
          <a:xfrm>
            <a:off x="6210750" y="4178587"/>
            <a:ext cx="1452284" cy="82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s-ES" sz="2000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CRECER </a:t>
            </a:r>
          </a:p>
        </p:txBody>
      </p:sp>
    </p:spTree>
    <p:extLst>
      <p:ext uri="{BB962C8B-B14F-4D97-AF65-F5344CB8AC3E}">
        <p14:creationId xmlns:p14="http://schemas.microsoft.com/office/powerpoint/2010/main" val="262841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3444561" y="1291590"/>
            <a:ext cx="5277232" cy="628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¿Como pensar el crecimiento? </a:t>
            </a:r>
            <a:endParaRPr lang="es-ES" sz="3200" b="1" dirty="0">
              <a:solidFill>
                <a:srgbClr val="003965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66DF7C4-617C-AE71-AF95-85A345A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33647" y="-2636295"/>
            <a:ext cx="11988801" cy="115560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795AF58-7675-0F3B-825B-DA0B80BF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6" name="Google Shape;8578;p65">
            <a:extLst>
              <a:ext uri="{FF2B5EF4-FFF2-40B4-BE49-F238E27FC236}">
                <a16:creationId xmlns:a16="http://schemas.microsoft.com/office/drawing/2014/main" id="{03BE2F89-AB47-1DFD-817D-9742A13EDC3D}"/>
              </a:ext>
            </a:extLst>
          </p:cNvPr>
          <p:cNvGrpSpPr/>
          <p:nvPr/>
        </p:nvGrpSpPr>
        <p:grpSpPr>
          <a:xfrm>
            <a:off x="3162313" y="2299406"/>
            <a:ext cx="1615119" cy="1018881"/>
            <a:chOff x="5159450" y="1919950"/>
            <a:chExt cx="1541050" cy="862500"/>
          </a:xfrm>
        </p:grpSpPr>
        <p:cxnSp>
          <p:nvCxnSpPr>
            <p:cNvPr id="7" name="Google Shape;8579;p65">
              <a:extLst>
                <a:ext uri="{FF2B5EF4-FFF2-40B4-BE49-F238E27FC236}">
                  <a16:creationId xmlns:a16="http://schemas.microsoft.com/office/drawing/2014/main" id="{3C753308-C3A8-E115-9453-B81D6838AB88}"/>
                </a:ext>
              </a:extLst>
            </p:cNvPr>
            <p:cNvCxnSpPr/>
            <p:nvPr/>
          </p:nvCxnSpPr>
          <p:spPr>
            <a:xfrm>
              <a:off x="5159450" y="1919950"/>
              <a:ext cx="0" cy="862500"/>
            </a:xfrm>
            <a:prstGeom prst="straightConnector1">
              <a:avLst/>
            </a:prstGeom>
            <a:noFill/>
            <a:ln w="22225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580;p65">
              <a:extLst>
                <a:ext uri="{FF2B5EF4-FFF2-40B4-BE49-F238E27FC236}">
                  <a16:creationId xmlns:a16="http://schemas.microsoft.com/office/drawing/2014/main" id="{8E147649-8594-E6C8-E604-68FE657E2431}"/>
                </a:ext>
              </a:extLst>
            </p:cNvPr>
            <p:cNvCxnSpPr/>
            <p:nvPr/>
          </p:nvCxnSpPr>
          <p:spPr>
            <a:xfrm>
              <a:off x="5161200" y="2778975"/>
              <a:ext cx="1539300" cy="0"/>
            </a:xfrm>
            <a:prstGeom prst="straightConnector1">
              <a:avLst/>
            </a:prstGeom>
            <a:noFill/>
            <a:ln w="22225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" name="Google Shape;8578;p65">
            <a:extLst>
              <a:ext uri="{FF2B5EF4-FFF2-40B4-BE49-F238E27FC236}">
                <a16:creationId xmlns:a16="http://schemas.microsoft.com/office/drawing/2014/main" id="{7E85ACB8-C3AF-8C44-C770-8F3FB7DBE168}"/>
              </a:ext>
            </a:extLst>
          </p:cNvPr>
          <p:cNvGrpSpPr/>
          <p:nvPr/>
        </p:nvGrpSpPr>
        <p:grpSpPr>
          <a:xfrm>
            <a:off x="5124471" y="2307026"/>
            <a:ext cx="1615119" cy="1018881"/>
            <a:chOff x="5159450" y="1919950"/>
            <a:chExt cx="1541050" cy="862500"/>
          </a:xfrm>
        </p:grpSpPr>
        <p:cxnSp>
          <p:nvCxnSpPr>
            <p:cNvPr id="12" name="Google Shape;8579;p65">
              <a:extLst>
                <a:ext uri="{FF2B5EF4-FFF2-40B4-BE49-F238E27FC236}">
                  <a16:creationId xmlns:a16="http://schemas.microsoft.com/office/drawing/2014/main" id="{E29CB589-BC1D-99D9-0FAB-A7A07641B960}"/>
                </a:ext>
              </a:extLst>
            </p:cNvPr>
            <p:cNvCxnSpPr/>
            <p:nvPr/>
          </p:nvCxnSpPr>
          <p:spPr>
            <a:xfrm>
              <a:off x="5159450" y="1919950"/>
              <a:ext cx="0" cy="862500"/>
            </a:xfrm>
            <a:prstGeom prst="straightConnector1">
              <a:avLst/>
            </a:prstGeom>
            <a:noFill/>
            <a:ln w="22225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8580;p65">
              <a:extLst>
                <a:ext uri="{FF2B5EF4-FFF2-40B4-BE49-F238E27FC236}">
                  <a16:creationId xmlns:a16="http://schemas.microsoft.com/office/drawing/2014/main" id="{3028917D-21BC-D64F-5DA7-E17D0FAD228D}"/>
                </a:ext>
              </a:extLst>
            </p:cNvPr>
            <p:cNvCxnSpPr/>
            <p:nvPr/>
          </p:nvCxnSpPr>
          <p:spPr>
            <a:xfrm>
              <a:off x="5161200" y="2778975"/>
              <a:ext cx="1539300" cy="0"/>
            </a:xfrm>
            <a:prstGeom prst="straightConnector1">
              <a:avLst/>
            </a:prstGeom>
            <a:noFill/>
            <a:ln w="22225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" name="Google Shape;8578;p65">
            <a:extLst>
              <a:ext uri="{FF2B5EF4-FFF2-40B4-BE49-F238E27FC236}">
                <a16:creationId xmlns:a16="http://schemas.microsoft.com/office/drawing/2014/main" id="{03985275-E359-2D6C-1840-6B2FC03D703C}"/>
              </a:ext>
            </a:extLst>
          </p:cNvPr>
          <p:cNvGrpSpPr/>
          <p:nvPr/>
        </p:nvGrpSpPr>
        <p:grpSpPr>
          <a:xfrm>
            <a:off x="7037091" y="2299406"/>
            <a:ext cx="1615119" cy="1018881"/>
            <a:chOff x="5159450" y="1919950"/>
            <a:chExt cx="1541050" cy="862500"/>
          </a:xfrm>
        </p:grpSpPr>
        <p:cxnSp>
          <p:nvCxnSpPr>
            <p:cNvPr id="17" name="Google Shape;8579;p65">
              <a:extLst>
                <a:ext uri="{FF2B5EF4-FFF2-40B4-BE49-F238E27FC236}">
                  <a16:creationId xmlns:a16="http://schemas.microsoft.com/office/drawing/2014/main" id="{D45DFD34-059C-BFF1-D324-CED0923745C5}"/>
                </a:ext>
              </a:extLst>
            </p:cNvPr>
            <p:cNvCxnSpPr/>
            <p:nvPr/>
          </p:nvCxnSpPr>
          <p:spPr>
            <a:xfrm>
              <a:off x="5159450" y="1919950"/>
              <a:ext cx="0" cy="862500"/>
            </a:xfrm>
            <a:prstGeom prst="straightConnector1">
              <a:avLst/>
            </a:prstGeom>
            <a:noFill/>
            <a:ln w="22225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8580;p65">
              <a:extLst>
                <a:ext uri="{FF2B5EF4-FFF2-40B4-BE49-F238E27FC236}">
                  <a16:creationId xmlns:a16="http://schemas.microsoft.com/office/drawing/2014/main" id="{4B018507-7385-0808-9273-3690DC303915}"/>
                </a:ext>
              </a:extLst>
            </p:cNvPr>
            <p:cNvCxnSpPr/>
            <p:nvPr/>
          </p:nvCxnSpPr>
          <p:spPr>
            <a:xfrm>
              <a:off x="5161200" y="2778975"/>
              <a:ext cx="1539300" cy="0"/>
            </a:xfrm>
            <a:prstGeom prst="straightConnector1">
              <a:avLst/>
            </a:prstGeom>
            <a:noFill/>
            <a:ln w="22225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8576;p65">
            <a:extLst>
              <a:ext uri="{FF2B5EF4-FFF2-40B4-BE49-F238E27FC236}">
                <a16:creationId xmlns:a16="http://schemas.microsoft.com/office/drawing/2014/main" id="{1C0CF743-1E1D-0BAE-7532-EE59573E5418}"/>
              </a:ext>
            </a:extLst>
          </p:cNvPr>
          <p:cNvGrpSpPr/>
          <p:nvPr/>
        </p:nvGrpSpPr>
        <p:grpSpPr>
          <a:xfrm>
            <a:off x="4281288" y="3644783"/>
            <a:ext cx="1615119" cy="1018881"/>
            <a:chOff x="5159450" y="1919950"/>
            <a:chExt cx="1541050" cy="862500"/>
          </a:xfrm>
        </p:grpSpPr>
        <p:sp>
          <p:nvSpPr>
            <p:cNvPr id="20" name="Google Shape;8577;p65">
              <a:extLst>
                <a:ext uri="{FF2B5EF4-FFF2-40B4-BE49-F238E27FC236}">
                  <a16:creationId xmlns:a16="http://schemas.microsoft.com/office/drawing/2014/main" id="{3C749CAC-2C7F-E4B1-DCB8-F10A9A60DE6B}"/>
                </a:ext>
              </a:extLst>
            </p:cNvPr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003965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s-ES" dirty="0"/>
            </a:p>
          </p:txBody>
        </p:sp>
        <p:grpSp>
          <p:nvGrpSpPr>
            <p:cNvPr id="21" name="Google Shape;8578;p65">
              <a:extLst>
                <a:ext uri="{FF2B5EF4-FFF2-40B4-BE49-F238E27FC236}">
                  <a16:creationId xmlns:a16="http://schemas.microsoft.com/office/drawing/2014/main" id="{4A0B9F6B-0813-BB7E-CBC1-CC5AD9BED579}"/>
                </a:ext>
              </a:extLst>
            </p:cNvPr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22" name="Google Shape;8579;p65">
                <a:extLst>
                  <a:ext uri="{FF2B5EF4-FFF2-40B4-BE49-F238E27FC236}">
                    <a16:creationId xmlns:a16="http://schemas.microsoft.com/office/drawing/2014/main" id="{5050B666-72CB-0FA5-AD55-1C4835DF1786}"/>
                  </a:ext>
                </a:extLst>
              </p:cNvPr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222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8580;p65">
                <a:extLst>
                  <a:ext uri="{FF2B5EF4-FFF2-40B4-BE49-F238E27FC236}">
                    <a16:creationId xmlns:a16="http://schemas.microsoft.com/office/drawing/2014/main" id="{EF5AD9B7-BDDA-520C-6F6D-96BBE36F6849}"/>
                  </a:ext>
                </a:extLst>
              </p:cNvPr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222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6" name="Google Shape;8578;p65">
            <a:extLst>
              <a:ext uri="{FF2B5EF4-FFF2-40B4-BE49-F238E27FC236}">
                <a16:creationId xmlns:a16="http://schemas.microsoft.com/office/drawing/2014/main" id="{16847044-D09C-97AB-9BA3-DDCEF9CA813D}"/>
              </a:ext>
            </a:extLst>
          </p:cNvPr>
          <p:cNvGrpSpPr/>
          <p:nvPr/>
        </p:nvGrpSpPr>
        <p:grpSpPr>
          <a:xfrm>
            <a:off x="6353928" y="3652381"/>
            <a:ext cx="1615119" cy="1018881"/>
            <a:chOff x="5159450" y="1919950"/>
            <a:chExt cx="1541050" cy="862500"/>
          </a:xfrm>
        </p:grpSpPr>
        <p:cxnSp>
          <p:nvCxnSpPr>
            <p:cNvPr id="27" name="Google Shape;8579;p65">
              <a:extLst>
                <a:ext uri="{FF2B5EF4-FFF2-40B4-BE49-F238E27FC236}">
                  <a16:creationId xmlns:a16="http://schemas.microsoft.com/office/drawing/2014/main" id="{17E8F187-A11D-24BC-368A-BFEBE1B151F1}"/>
                </a:ext>
              </a:extLst>
            </p:cNvPr>
            <p:cNvCxnSpPr/>
            <p:nvPr/>
          </p:nvCxnSpPr>
          <p:spPr>
            <a:xfrm>
              <a:off x="5159450" y="1919950"/>
              <a:ext cx="0" cy="862500"/>
            </a:xfrm>
            <a:prstGeom prst="straightConnector1">
              <a:avLst/>
            </a:prstGeom>
            <a:noFill/>
            <a:ln w="22225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8580;p65">
              <a:extLst>
                <a:ext uri="{FF2B5EF4-FFF2-40B4-BE49-F238E27FC236}">
                  <a16:creationId xmlns:a16="http://schemas.microsoft.com/office/drawing/2014/main" id="{5FB24F9C-1E7B-F6DC-2F99-6DA2499014F3}"/>
                </a:ext>
              </a:extLst>
            </p:cNvPr>
            <p:cNvCxnSpPr/>
            <p:nvPr/>
          </p:nvCxnSpPr>
          <p:spPr>
            <a:xfrm>
              <a:off x="5161200" y="2778975"/>
              <a:ext cx="1539300" cy="0"/>
            </a:xfrm>
            <a:prstGeom prst="straightConnector1">
              <a:avLst/>
            </a:prstGeom>
            <a:noFill/>
            <a:ln w="22225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854B0AD-3D55-E011-7302-8F18F2EC138F}"/>
              </a:ext>
            </a:extLst>
          </p:cNvPr>
          <p:cNvCxnSpPr/>
          <p:nvPr/>
        </p:nvCxnSpPr>
        <p:spPr>
          <a:xfrm flipV="1">
            <a:off x="3338754" y="2518561"/>
            <a:ext cx="1148470" cy="590129"/>
          </a:xfrm>
          <a:prstGeom prst="straightConnector1">
            <a:avLst/>
          </a:prstGeom>
          <a:ln w="19050">
            <a:solidFill>
              <a:srgbClr val="00396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4594E932-9C9E-185C-956C-E8F6AC62208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21313" y="2782783"/>
            <a:ext cx="497716" cy="284659"/>
          </a:xfrm>
          <a:prstGeom prst="bentConnector3">
            <a:avLst/>
          </a:prstGeom>
          <a:ln w="19050">
            <a:solidFill>
              <a:srgbClr val="003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74B936A6-1845-13DD-6197-7E5D713BCE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05220" y="2543596"/>
            <a:ext cx="497716" cy="284659"/>
          </a:xfrm>
          <a:prstGeom prst="bentConnector3">
            <a:avLst/>
          </a:prstGeom>
          <a:ln w="19050">
            <a:solidFill>
              <a:srgbClr val="003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3E1F139E-6C49-54BE-0526-8CF3D0F7ED8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89128" y="2295543"/>
            <a:ext cx="497716" cy="284659"/>
          </a:xfrm>
          <a:prstGeom prst="bentConnector3">
            <a:avLst/>
          </a:prstGeom>
          <a:ln w="19050">
            <a:solidFill>
              <a:srgbClr val="003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>
            <a:extLst>
              <a:ext uri="{FF2B5EF4-FFF2-40B4-BE49-F238E27FC236}">
                <a16:creationId xmlns:a16="http://schemas.microsoft.com/office/drawing/2014/main" id="{402FEA8C-F107-D896-B357-81CF5C7303B6}"/>
              </a:ext>
            </a:extLst>
          </p:cNvPr>
          <p:cNvSpPr/>
          <p:nvPr/>
        </p:nvSpPr>
        <p:spPr>
          <a:xfrm>
            <a:off x="7484173" y="2382147"/>
            <a:ext cx="766761" cy="766761"/>
          </a:xfrm>
          <a:prstGeom prst="ellipse">
            <a:avLst/>
          </a:prstGeom>
          <a:solidFill>
            <a:schemeClr val="bg1"/>
          </a:solidFill>
          <a:ln>
            <a:solidFill>
              <a:srgbClr val="003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A08D0F5D-2E43-D2F3-FAA5-404C9BD7EE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3967" y="3684035"/>
            <a:ext cx="620756" cy="9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1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6453730" y="2705200"/>
            <a:ext cx="2268063" cy="628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Punto de resistencia al cambio 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66DF7C4-617C-AE71-AF95-85A345A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33647" y="-2636295"/>
            <a:ext cx="11988801" cy="115560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795AF58-7675-0F3B-825B-DA0B80BF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26" name="Google Shape;8578;p65">
            <a:extLst>
              <a:ext uri="{FF2B5EF4-FFF2-40B4-BE49-F238E27FC236}">
                <a16:creationId xmlns:a16="http://schemas.microsoft.com/office/drawing/2014/main" id="{16847044-D09C-97AB-9BA3-DDCEF9CA813D}"/>
              </a:ext>
            </a:extLst>
          </p:cNvPr>
          <p:cNvGrpSpPr/>
          <p:nvPr/>
        </p:nvGrpSpPr>
        <p:grpSpPr>
          <a:xfrm>
            <a:off x="3264703" y="1379219"/>
            <a:ext cx="3092247" cy="2651963"/>
            <a:chOff x="5159450" y="1919950"/>
            <a:chExt cx="1541050" cy="862500"/>
          </a:xfrm>
        </p:grpSpPr>
        <p:cxnSp>
          <p:nvCxnSpPr>
            <p:cNvPr id="27" name="Google Shape;8579;p65">
              <a:extLst>
                <a:ext uri="{FF2B5EF4-FFF2-40B4-BE49-F238E27FC236}">
                  <a16:creationId xmlns:a16="http://schemas.microsoft.com/office/drawing/2014/main" id="{17E8F187-A11D-24BC-368A-BFEBE1B151F1}"/>
                </a:ext>
              </a:extLst>
            </p:cNvPr>
            <p:cNvCxnSpPr/>
            <p:nvPr/>
          </p:nvCxnSpPr>
          <p:spPr>
            <a:xfrm>
              <a:off x="5159450" y="1919950"/>
              <a:ext cx="0" cy="862500"/>
            </a:xfrm>
            <a:prstGeom prst="straightConnector1">
              <a:avLst/>
            </a:prstGeom>
            <a:noFill/>
            <a:ln w="25400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8580;p65">
              <a:extLst>
                <a:ext uri="{FF2B5EF4-FFF2-40B4-BE49-F238E27FC236}">
                  <a16:creationId xmlns:a16="http://schemas.microsoft.com/office/drawing/2014/main" id="{5FB24F9C-1E7B-F6DC-2F99-6DA2499014F3}"/>
                </a:ext>
              </a:extLst>
            </p:cNvPr>
            <p:cNvCxnSpPr/>
            <p:nvPr/>
          </p:nvCxnSpPr>
          <p:spPr>
            <a:xfrm>
              <a:off x="5161200" y="2778975"/>
              <a:ext cx="1539300" cy="0"/>
            </a:xfrm>
            <a:prstGeom prst="straightConnector1">
              <a:avLst/>
            </a:prstGeom>
            <a:noFill/>
            <a:ln w="25400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9" name="Gráfico 38">
            <a:extLst>
              <a:ext uri="{FF2B5EF4-FFF2-40B4-BE49-F238E27FC236}">
                <a16:creationId xmlns:a16="http://schemas.microsoft.com/office/drawing/2014/main" id="{A08D0F5D-2E43-D2F3-FAA5-404C9BD7EE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5154" y="792480"/>
            <a:ext cx="1657472" cy="3177884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A5183DA9-8978-FEFC-38C4-A0391B786A46}"/>
              </a:ext>
            </a:extLst>
          </p:cNvPr>
          <p:cNvSpPr/>
          <p:nvPr/>
        </p:nvSpPr>
        <p:spPr>
          <a:xfrm>
            <a:off x="5499366" y="2730267"/>
            <a:ext cx="213260" cy="213260"/>
          </a:xfrm>
          <a:prstGeom prst="ellipse">
            <a:avLst/>
          </a:prstGeom>
          <a:solidFill>
            <a:srgbClr val="EE4036"/>
          </a:solidFill>
          <a:ln>
            <a:solidFill>
              <a:srgbClr val="EE40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E2254E8-9B31-1459-7CBC-F651BC14F419}"/>
              </a:ext>
            </a:extLst>
          </p:cNvPr>
          <p:cNvCxnSpPr>
            <a:cxnSpLocks/>
          </p:cNvCxnSpPr>
          <p:nvPr/>
        </p:nvCxnSpPr>
        <p:spPr>
          <a:xfrm flipV="1">
            <a:off x="5829300" y="2571750"/>
            <a:ext cx="1043940" cy="265147"/>
          </a:xfrm>
          <a:prstGeom prst="straightConnector1">
            <a:avLst/>
          </a:prstGeom>
          <a:ln w="28575">
            <a:solidFill>
              <a:srgbClr val="EE4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23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sp>
        <p:nvSpPr>
          <p:cNvPr id="8" name="Google Shape;375;p31">
            <a:extLst>
              <a:ext uri="{FF2B5EF4-FFF2-40B4-BE49-F238E27FC236}">
                <a16:creationId xmlns:a16="http://schemas.microsoft.com/office/drawing/2014/main" id="{B029DFEA-3D3D-F33C-0079-EEBF5AC68189}"/>
              </a:ext>
            </a:extLst>
          </p:cNvPr>
          <p:cNvSpPr txBox="1">
            <a:spLocks/>
          </p:cNvSpPr>
          <p:nvPr/>
        </p:nvSpPr>
        <p:spPr>
          <a:xfrm>
            <a:off x="2614057" y="2137406"/>
            <a:ext cx="1379630" cy="71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s-ES" sz="14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Punto de resistencia al cambio </a:t>
            </a:r>
          </a:p>
        </p:txBody>
      </p:sp>
      <p:grpSp>
        <p:nvGrpSpPr>
          <p:cNvPr id="9" name="Google Shape;8578;p65">
            <a:extLst>
              <a:ext uri="{FF2B5EF4-FFF2-40B4-BE49-F238E27FC236}">
                <a16:creationId xmlns:a16="http://schemas.microsoft.com/office/drawing/2014/main" id="{30679539-53C5-39E5-7342-6A79E3F082D6}"/>
              </a:ext>
            </a:extLst>
          </p:cNvPr>
          <p:cNvGrpSpPr/>
          <p:nvPr/>
        </p:nvGrpSpPr>
        <p:grpSpPr>
          <a:xfrm>
            <a:off x="849350" y="2043713"/>
            <a:ext cx="1413977" cy="1722322"/>
            <a:chOff x="5159450" y="1919950"/>
            <a:chExt cx="1541050" cy="862500"/>
          </a:xfrm>
        </p:grpSpPr>
        <p:cxnSp>
          <p:nvCxnSpPr>
            <p:cNvPr id="10" name="Google Shape;8579;p65">
              <a:extLst>
                <a:ext uri="{FF2B5EF4-FFF2-40B4-BE49-F238E27FC236}">
                  <a16:creationId xmlns:a16="http://schemas.microsoft.com/office/drawing/2014/main" id="{919D00D9-5C4E-561A-5F90-D41F1A7EFBF2}"/>
                </a:ext>
              </a:extLst>
            </p:cNvPr>
            <p:cNvCxnSpPr/>
            <p:nvPr/>
          </p:nvCxnSpPr>
          <p:spPr>
            <a:xfrm>
              <a:off x="5159450" y="1919950"/>
              <a:ext cx="0" cy="862500"/>
            </a:xfrm>
            <a:prstGeom prst="straightConnector1">
              <a:avLst/>
            </a:prstGeom>
            <a:noFill/>
            <a:ln w="25400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8580;p65">
              <a:extLst>
                <a:ext uri="{FF2B5EF4-FFF2-40B4-BE49-F238E27FC236}">
                  <a16:creationId xmlns:a16="http://schemas.microsoft.com/office/drawing/2014/main" id="{07B2F561-D18B-6371-2CD8-FA2926E45C8B}"/>
                </a:ext>
              </a:extLst>
            </p:cNvPr>
            <p:cNvCxnSpPr/>
            <p:nvPr/>
          </p:nvCxnSpPr>
          <p:spPr>
            <a:xfrm>
              <a:off x="5161200" y="2778975"/>
              <a:ext cx="1539300" cy="0"/>
            </a:xfrm>
            <a:prstGeom prst="straightConnector1">
              <a:avLst/>
            </a:prstGeom>
            <a:noFill/>
            <a:ln w="25400" cap="flat" cmpd="sng">
              <a:solidFill>
                <a:srgbClr val="E3E9E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2" name="Gráfico 11">
            <a:extLst>
              <a:ext uri="{FF2B5EF4-FFF2-40B4-BE49-F238E27FC236}">
                <a16:creationId xmlns:a16="http://schemas.microsoft.com/office/drawing/2014/main" id="{601B43BD-B3F9-BA21-54BB-7E8F0CBA0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768" y="1539809"/>
            <a:ext cx="1076448" cy="2063882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75A18686-7CA3-C8F5-D235-0F1B1FEFAD9F}"/>
              </a:ext>
            </a:extLst>
          </p:cNvPr>
          <p:cNvSpPr/>
          <p:nvPr/>
        </p:nvSpPr>
        <p:spPr>
          <a:xfrm>
            <a:off x="2024873" y="2836183"/>
            <a:ext cx="133343" cy="120466"/>
          </a:xfrm>
          <a:prstGeom prst="ellipse">
            <a:avLst/>
          </a:prstGeom>
          <a:solidFill>
            <a:srgbClr val="EE4036"/>
          </a:solidFill>
          <a:ln>
            <a:solidFill>
              <a:srgbClr val="EE40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5BD20CC-0D39-C589-1946-B92443484625}"/>
              </a:ext>
            </a:extLst>
          </p:cNvPr>
          <p:cNvCxnSpPr>
            <a:cxnSpLocks/>
          </p:cNvCxnSpPr>
          <p:nvPr/>
        </p:nvCxnSpPr>
        <p:spPr>
          <a:xfrm flipV="1">
            <a:off x="2207542" y="2645693"/>
            <a:ext cx="467265" cy="191204"/>
          </a:xfrm>
          <a:prstGeom prst="straightConnector1">
            <a:avLst/>
          </a:prstGeom>
          <a:ln w="28575">
            <a:solidFill>
              <a:srgbClr val="EE4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oogle Shape;7638;p62">
            <a:extLst>
              <a:ext uri="{FF2B5EF4-FFF2-40B4-BE49-F238E27FC236}">
                <a16:creationId xmlns:a16="http://schemas.microsoft.com/office/drawing/2014/main" id="{1F60DECE-C604-8798-C112-1009D30DE16F}"/>
              </a:ext>
            </a:extLst>
          </p:cNvPr>
          <p:cNvGrpSpPr/>
          <p:nvPr/>
        </p:nvGrpSpPr>
        <p:grpSpPr>
          <a:xfrm rot="10800000">
            <a:off x="3820464" y="1421665"/>
            <a:ext cx="399224" cy="2150185"/>
            <a:chOff x="1066902" y="1645136"/>
            <a:chExt cx="167456" cy="538325"/>
          </a:xfrm>
          <a:solidFill>
            <a:srgbClr val="EE4036"/>
          </a:solidFill>
        </p:grpSpPr>
        <p:sp>
          <p:nvSpPr>
            <p:cNvPr id="57" name="Google Shape;7639;p62">
              <a:extLst>
                <a:ext uri="{FF2B5EF4-FFF2-40B4-BE49-F238E27FC236}">
                  <a16:creationId xmlns:a16="http://schemas.microsoft.com/office/drawing/2014/main" id="{06838EBC-E5F2-23EB-A858-36668C99CF62}"/>
                </a:ext>
              </a:extLst>
            </p:cNvPr>
            <p:cNvSpPr/>
            <p:nvPr/>
          </p:nvSpPr>
          <p:spPr>
            <a:xfrm>
              <a:off x="1066902" y="1914079"/>
              <a:ext cx="167456" cy="269382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40463"/>
                  </a:moveTo>
                  <a:cubicBezTo>
                    <a:pt x="19315" y="40463"/>
                    <a:pt x="14378" y="32724"/>
                    <a:pt x="12777" y="22150"/>
                  </a:cubicBezTo>
                  <a:lnTo>
                    <a:pt x="12810" y="22350"/>
                  </a:lnTo>
                  <a:cubicBezTo>
                    <a:pt x="10542" y="7606"/>
                    <a:pt x="6372" y="1"/>
                    <a:pt x="1" y="1"/>
                  </a:cubicBezTo>
                  <a:lnTo>
                    <a:pt x="1" y="1"/>
                  </a:lnTo>
                </a:path>
              </a:pathLst>
            </a:custGeom>
            <a:grpFill/>
            <a:ln w="15875" cap="rnd" cmpd="sng">
              <a:solidFill>
                <a:srgbClr val="EE403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640;p62">
              <a:extLst>
                <a:ext uri="{FF2B5EF4-FFF2-40B4-BE49-F238E27FC236}">
                  <a16:creationId xmlns:a16="http://schemas.microsoft.com/office/drawing/2014/main" id="{CD514045-A3FE-2512-2E31-9ADB44422F3D}"/>
                </a:ext>
              </a:extLst>
            </p:cNvPr>
            <p:cNvSpPr/>
            <p:nvPr/>
          </p:nvSpPr>
          <p:spPr>
            <a:xfrm>
              <a:off x="1066902" y="1645136"/>
              <a:ext cx="167456" cy="269382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0"/>
                  </a:moveTo>
                  <a:cubicBezTo>
                    <a:pt x="19315" y="0"/>
                    <a:pt x="14378" y="7706"/>
                    <a:pt x="12777" y="18313"/>
                  </a:cubicBezTo>
                  <a:lnTo>
                    <a:pt x="12810" y="18113"/>
                  </a:lnTo>
                  <a:cubicBezTo>
                    <a:pt x="10542" y="32857"/>
                    <a:pt x="6372" y="40462"/>
                    <a:pt x="1" y="40462"/>
                  </a:cubicBezTo>
                  <a:lnTo>
                    <a:pt x="1" y="40462"/>
                  </a:lnTo>
                </a:path>
              </a:pathLst>
            </a:custGeom>
            <a:grpFill/>
            <a:ln w="15875" cap="rnd" cmpd="sng">
              <a:solidFill>
                <a:srgbClr val="EE403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375;p31">
            <a:extLst>
              <a:ext uri="{FF2B5EF4-FFF2-40B4-BE49-F238E27FC236}">
                <a16:creationId xmlns:a16="http://schemas.microsoft.com/office/drawing/2014/main" id="{61A6053C-9137-8F7E-D12D-47B9C3718730}"/>
              </a:ext>
            </a:extLst>
          </p:cNvPr>
          <p:cNvSpPr txBox="1">
            <a:spLocks/>
          </p:cNvSpPr>
          <p:nvPr/>
        </p:nvSpPr>
        <p:spPr>
          <a:xfrm>
            <a:off x="4337054" y="2179468"/>
            <a:ext cx="863039" cy="46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s-ES" sz="14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Costo</a:t>
            </a:r>
          </a:p>
        </p:txBody>
      </p:sp>
      <p:sp>
        <p:nvSpPr>
          <p:cNvPr id="63" name="Google Shape;375;p31">
            <a:extLst>
              <a:ext uri="{FF2B5EF4-FFF2-40B4-BE49-F238E27FC236}">
                <a16:creationId xmlns:a16="http://schemas.microsoft.com/office/drawing/2014/main" id="{1D1877E7-7EBD-5BAD-7BD1-8162B11AC43B}"/>
              </a:ext>
            </a:extLst>
          </p:cNvPr>
          <p:cNvSpPr txBox="1">
            <a:spLocks/>
          </p:cNvSpPr>
          <p:nvPr/>
        </p:nvSpPr>
        <p:spPr>
          <a:xfrm>
            <a:off x="5881935" y="2179468"/>
            <a:ext cx="863039" cy="46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s-ES" sz="14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Duelo </a:t>
            </a:r>
          </a:p>
        </p:txBody>
      </p:sp>
      <p:sp>
        <p:nvSpPr>
          <p:cNvPr id="384" name="Google Shape;375;p31">
            <a:extLst>
              <a:ext uri="{FF2B5EF4-FFF2-40B4-BE49-F238E27FC236}">
                <a16:creationId xmlns:a16="http://schemas.microsoft.com/office/drawing/2014/main" id="{E809A336-C117-659E-1846-916FD1D4D374}"/>
              </a:ext>
            </a:extLst>
          </p:cNvPr>
          <p:cNvSpPr txBox="1">
            <a:spLocks/>
          </p:cNvSpPr>
          <p:nvPr/>
        </p:nvSpPr>
        <p:spPr>
          <a:xfrm>
            <a:off x="6701837" y="2262767"/>
            <a:ext cx="1597749" cy="46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s-ES" sz="1400" b="1" dirty="0">
                <a:solidFill>
                  <a:srgbClr val="0039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Sentimientos encontrados </a:t>
            </a:r>
          </a:p>
        </p:txBody>
      </p:sp>
      <p:sp>
        <p:nvSpPr>
          <p:cNvPr id="385" name="Google Shape;4535;p60">
            <a:extLst>
              <a:ext uri="{FF2B5EF4-FFF2-40B4-BE49-F238E27FC236}">
                <a16:creationId xmlns:a16="http://schemas.microsoft.com/office/drawing/2014/main" id="{B2861221-69B7-4008-FF27-A2FB6429FD26}"/>
              </a:ext>
            </a:extLst>
          </p:cNvPr>
          <p:cNvSpPr/>
          <p:nvPr/>
        </p:nvSpPr>
        <p:spPr>
          <a:xfrm>
            <a:off x="5317459" y="2317015"/>
            <a:ext cx="498422" cy="253496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solidFill>
            <a:srgbClr val="EE4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712326"/>
      </p:ext>
    </p:extLst>
  </p:cSld>
  <p:clrMapOvr>
    <a:masterClrMapping/>
  </p:clrMapOvr>
</p:sld>
</file>

<file path=ppt/theme/theme1.xml><?xml version="1.0" encoding="utf-8"?>
<a:theme xmlns:a="http://schemas.openxmlformats.org/drawingml/2006/main" name="College Newsletter by Slidesgo">
  <a:themeElements>
    <a:clrScheme name="Simple Light">
      <a:dk1>
        <a:srgbClr val="324788"/>
      </a:dk1>
      <a:lt1>
        <a:srgbClr val="F5FBFB"/>
      </a:lt1>
      <a:dk2>
        <a:srgbClr val="595959"/>
      </a:dk2>
      <a:lt2>
        <a:srgbClr val="E2ECFF"/>
      </a:lt2>
      <a:accent1>
        <a:srgbClr val="FF66A7"/>
      </a:accent1>
      <a:accent2>
        <a:srgbClr val="90C4FE"/>
      </a:accent2>
      <a:accent3>
        <a:srgbClr val="706EDC"/>
      </a:accent3>
      <a:accent4>
        <a:srgbClr val="FFDB4C"/>
      </a:accent4>
      <a:accent5>
        <a:srgbClr val="FF66A7"/>
      </a:accent5>
      <a:accent6>
        <a:srgbClr val="90C4FE"/>
      </a:accent6>
      <a:hlink>
        <a:srgbClr val="324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264</Words>
  <Application>Microsoft Office PowerPoint</Application>
  <PresentationFormat>Presentación en pantalla (16:9)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Open Sans</vt:lpstr>
      <vt:lpstr>Raleway Light</vt:lpstr>
      <vt:lpstr>Dosis ExtraLight</vt:lpstr>
      <vt:lpstr>Fira Sans Extra Condensed Medium</vt:lpstr>
      <vt:lpstr>Open Sans Semibold</vt:lpstr>
      <vt:lpstr>Arial</vt:lpstr>
      <vt:lpstr>Nunito Light</vt:lpstr>
      <vt:lpstr>Wingdings</vt:lpstr>
      <vt:lpstr>Open Sans Extrabold</vt:lpstr>
      <vt:lpstr>College Newsletter by Slidesgo</vt:lpstr>
      <vt:lpstr>“La persona: clave para el éxito emprendedor” </vt:lpstr>
      <vt:lpstr>¿Que necesitamos para iniciar un emprendimiento? </vt:lpstr>
      <vt:lpstr>CAPITAL HUMANO</vt:lpstr>
      <vt:lpstr>¿QUE SUCEDE CUANDO  NOS DECIDIMOS  A EMPRENDER? </vt:lpstr>
      <vt:lpstr>NOS ENFRENTAMOS A UN CAMBIO </vt:lpstr>
      <vt:lpstr>Movimiento   Temor </vt:lpstr>
      <vt:lpstr> ¿Como pensar el crecimiento? </vt:lpstr>
      <vt:lpstr>Punto de resistencia al cambio </vt:lpstr>
      <vt:lpstr>Presentación de PowerPoint</vt:lpstr>
      <vt:lpstr>Presentación de PowerPoint</vt:lpstr>
      <vt:lpstr>Presentación de PowerPoint</vt:lpstr>
      <vt:lpstr>EMPRENDEDOR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Christian</dc:creator>
  <cp:lastModifiedBy>Christian Llano Gandarela</cp:lastModifiedBy>
  <cp:revision>6</cp:revision>
  <dcterms:modified xsi:type="dcterms:W3CDTF">2024-04-15T20:14:58Z</dcterms:modified>
</cp:coreProperties>
</file>